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3"/>
  </p:notesMasterIdLst>
  <p:sldIdLst>
    <p:sldId id="256" r:id="rId2"/>
    <p:sldId id="257" r:id="rId3"/>
    <p:sldId id="297" r:id="rId4"/>
    <p:sldId id="298" r:id="rId5"/>
    <p:sldId id="299" r:id="rId6"/>
    <p:sldId id="300" r:id="rId7"/>
    <p:sldId id="305" r:id="rId8"/>
    <p:sldId id="301" r:id="rId9"/>
    <p:sldId id="303" r:id="rId10"/>
    <p:sldId id="302" r:id="rId11"/>
    <p:sldId id="304" r:id="rId12"/>
    <p:sldId id="306" r:id="rId13"/>
    <p:sldId id="309" r:id="rId14"/>
    <p:sldId id="310" r:id="rId15"/>
    <p:sldId id="311" r:id="rId16"/>
    <p:sldId id="314" r:id="rId17"/>
    <p:sldId id="315" r:id="rId18"/>
    <p:sldId id="313" r:id="rId19"/>
    <p:sldId id="316" r:id="rId20"/>
    <p:sldId id="317" r:id="rId21"/>
    <p:sldId id="294" r:id="rId2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0" d="100"/>
          <a:sy n="110" d="100"/>
        </p:scale>
        <p:origin x="-658" y="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2FB8A8C-C3F7-4E94-8002-6BC73D9AA474}" type="doc">
      <dgm:prSet loTypeId="urn:microsoft.com/office/officeart/2005/8/layout/radial5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E9EA3829-34EA-4218-9320-991F84AB0501}">
      <dgm:prSet phldrT="[Текст]"/>
      <dgm:spPr/>
      <dgm:t>
        <a:bodyPr/>
        <a:lstStyle/>
        <a:p>
          <a:r>
            <a:rPr lang="kk-KZ" b="1" dirty="0">
              <a:latin typeface="Times New Roman" panose="02020603050405020304" pitchFamily="18" charset="0"/>
              <a:cs typeface="Times New Roman" panose="02020603050405020304" pitchFamily="18" charset="0"/>
            </a:rPr>
            <a:t>Заманауи мұғалім</a:t>
          </a:r>
          <a:endParaRPr lang="ru-RU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C989426-F6F1-4F7B-85FB-86293A19D353}" type="parTrans" cxnId="{5557A4FA-EE29-471D-B7CD-768CB3CBA490}">
      <dgm:prSet/>
      <dgm:spPr/>
      <dgm:t>
        <a:bodyPr/>
        <a:lstStyle/>
        <a:p>
          <a:endParaRPr lang="ru-RU"/>
        </a:p>
      </dgm:t>
    </dgm:pt>
    <dgm:pt modelId="{92582EDA-AEA7-4A01-AC9A-EE539255F53C}" type="sibTrans" cxnId="{5557A4FA-EE29-471D-B7CD-768CB3CBA490}">
      <dgm:prSet/>
      <dgm:spPr/>
      <dgm:t>
        <a:bodyPr/>
        <a:lstStyle/>
        <a:p>
          <a:endParaRPr lang="ru-RU"/>
        </a:p>
      </dgm:t>
    </dgm:pt>
    <dgm:pt modelId="{048017A6-E20E-49E5-BA1B-EBBA4CBE72DF}">
      <dgm:prSet phldrT="[Текст]" custT="1"/>
      <dgm:spPr/>
      <dgm:t>
        <a:bodyPr/>
        <a:lstStyle/>
        <a:p>
          <a:r>
            <a:rPr lang="kk-KZ" sz="1000" dirty="0">
              <a:latin typeface="Times New Roman" panose="02020603050405020304" pitchFamily="18" charset="0"/>
              <a:cs typeface="Times New Roman" panose="02020603050405020304" pitchFamily="18" charset="0"/>
            </a:rPr>
            <a:t>Ұйымдастырушылық-әдістемелік қабілетт</a:t>
          </a:r>
          <a:r>
            <a:rPr lang="kk-KZ" sz="1200" dirty="0">
              <a:latin typeface="Times New Roman" panose="02020603050405020304" pitchFamily="18" charset="0"/>
              <a:cs typeface="Times New Roman" panose="02020603050405020304" pitchFamily="18" charset="0"/>
            </a:rPr>
            <a:t>ер</a:t>
          </a:r>
          <a:endParaRPr lang="ru-RU" sz="1200" dirty="0"/>
        </a:p>
      </dgm:t>
    </dgm:pt>
    <dgm:pt modelId="{7BC676C5-EA38-4C8C-96FD-6B250B0D8623}" type="parTrans" cxnId="{2D609BA5-F629-4AA7-B575-E1AB81055639}">
      <dgm:prSet/>
      <dgm:spPr/>
      <dgm:t>
        <a:bodyPr/>
        <a:lstStyle/>
        <a:p>
          <a:endParaRPr lang="ru-RU"/>
        </a:p>
      </dgm:t>
    </dgm:pt>
    <dgm:pt modelId="{0F701B4A-7CF9-473B-89FC-682E4F13F1C5}" type="sibTrans" cxnId="{2D609BA5-F629-4AA7-B575-E1AB81055639}">
      <dgm:prSet/>
      <dgm:spPr/>
      <dgm:t>
        <a:bodyPr/>
        <a:lstStyle/>
        <a:p>
          <a:endParaRPr lang="ru-RU"/>
        </a:p>
      </dgm:t>
    </dgm:pt>
    <dgm:pt modelId="{1FD68DBF-7536-4B66-BBA5-806BA9C3E75C}">
      <dgm:prSet phldrT="[Текст]" custT="1"/>
      <dgm:spPr/>
      <dgm:t>
        <a:bodyPr/>
        <a:lstStyle/>
        <a:p>
          <a:r>
            <a:rPr lang="kk-KZ" sz="11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Қазіргі заманғы әскери өнер</a:t>
          </a:r>
          <a:endParaRPr lang="ru-RU" sz="1100" dirty="0"/>
        </a:p>
      </dgm:t>
    </dgm:pt>
    <dgm:pt modelId="{EDC4C414-3E5E-4D61-B506-10A5487F001F}" type="parTrans" cxnId="{91ABB273-E77C-4DB2-B93A-B6E595E07A27}">
      <dgm:prSet/>
      <dgm:spPr/>
      <dgm:t>
        <a:bodyPr/>
        <a:lstStyle/>
        <a:p>
          <a:endParaRPr lang="ru-RU"/>
        </a:p>
      </dgm:t>
    </dgm:pt>
    <dgm:pt modelId="{C90E9404-FDD3-4DC9-BDEA-A4888D6AFD89}" type="sibTrans" cxnId="{91ABB273-E77C-4DB2-B93A-B6E595E07A27}">
      <dgm:prSet/>
      <dgm:spPr/>
      <dgm:t>
        <a:bodyPr/>
        <a:lstStyle/>
        <a:p>
          <a:endParaRPr lang="ru-RU"/>
        </a:p>
      </dgm:t>
    </dgm:pt>
    <dgm:pt modelId="{5172EC45-EDB8-4FB4-A04C-0E20A589E05C}">
      <dgm:prSet phldrT="[Текст]"/>
      <dgm:spPr/>
      <dgm:t>
        <a:bodyPr/>
        <a:lstStyle/>
        <a:p>
          <a:r>
            <a:rPr lang="kk-KZ" dirty="0" smtClean="0"/>
            <a:t>Салауатты өмір салты</a:t>
          </a:r>
          <a:endParaRPr lang="ru-RU" dirty="0"/>
        </a:p>
      </dgm:t>
    </dgm:pt>
    <dgm:pt modelId="{04F0F9F8-8972-4DFA-9A53-B84AD2F83FB1}" type="parTrans" cxnId="{21553BF0-4E54-4087-97EF-E88A24595E03}">
      <dgm:prSet/>
      <dgm:spPr/>
      <dgm:t>
        <a:bodyPr/>
        <a:lstStyle/>
        <a:p>
          <a:endParaRPr lang="ru-RU"/>
        </a:p>
      </dgm:t>
    </dgm:pt>
    <dgm:pt modelId="{47243503-0801-4D3F-B4D9-BF51BF0B6DA6}" type="sibTrans" cxnId="{21553BF0-4E54-4087-97EF-E88A24595E03}">
      <dgm:prSet/>
      <dgm:spPr/>
      <dgm:t>
        <a:bodyPr/>
        <a:lstStyle/>
        <a:p>
          <a:endParaRPr lang="ru-RU"/>
        </a:p>
      </dgm:t>
    </dgm:pt>
    <dgm:pt modelId="{CA57EBC1-0A7E-4C8C-91E4-FC9B56222E7D}">
      <dgm:prSet phldrT="[Текст]" custT="1"/>
      <dgm:spPr/>
      <dgm:t>
        <a:bodyPr/>
        <a:lstStyle/>
        <a:p>
          <a:r>
            <a:rPr lang="kk-KZ" sz="1200" dirty="0">
              <a:latin typeface="Times New Roman" panose="02020603050405020304" pitchFamily="18" charset="0"/>
              <a:cs typeface="Times New Roman" panose="02020603050405020304" pitchFamily="18" charset="0"/>
            </a:rPr>
            <a:t>Қарым-қатынас</a:t>
          </a:r>
          <a:endParaRPr lang="ru-RU" sz="1200" dirty="0"/>
        </a:p>
      </dgm:t>
    </dgm:pt>
    <dgm:pt modelId="{3DDC3D68-DE8C-43A9-A3AA-ADD7BB6507C3}" type="parTrans" cxnId="{04406B78-5E26-459B-814A-BFF3B872CA2F}">
      <dgm:prSet/>
      <dgm:spPr/>
      <dgm:t>
        <a:bodyPr/>
        <a:lstStyle/>
        <a:p>
          <a:endParaRPr lang="ru-RU"/>
        </a:p>
      </dgm:t>
    </dgm:pt>
    <dgm:pt modelId="{BC22EEC0-001D-4BC9-BE6F-ED33130FE6D4}" type="sibTrans" cxnId="{04406B78-5E26-459B-814A-BFF3B872CA2F}">
      <dgm:prSet/>
      <dgm:spPr/>
      <dgm:t>
        <a:bodyPr/>
        <a:lstStyle/>
        <a:p>
          <a:endParaRPr lang="ru-RU"/>
        </a:p>
      </dgm:t>
    </dgm:pt>
    <dgm:pt modelId="{677E1173-5C9F-4D9B-BD2C-7C45BA08BD3F}">
      <dgm:prSet phldrT="[Текст]" custT="1"/>
      <dgm:spPr/>
      <dgm:t>
        <a:bodyPr/>
        <a:lstStyle/>
        <a:p>
          <a:r>
            <a:rPr lang="kk-KZ" sz="1000" dirty="0">
              <a:latin typeface="Times New Roman" panose="02020603050405020304" pitchFamily="18" charset="0"/>
              <a:cs typeface="Times New Roman" panose="02020603050405020304" pitchFamily="18" charset="0"/>
            </a:rPr>
            <a:t>Мәдени  құзыреттілік</a:t>
          </a:r>
          <a:endParaRPr lang="ru-RU" sz="1000" dirty="0"/>
        </a:p>
      </dgm:t>
    </dgm:pt>
    <dgm:pt modelId="{61CC70BE-5D25-4337-8440-9922653FBACC}" type="parTrans" cxnId="{CAAE23FB-11D1-4636-8EA4-AF4EFFD2F422}">
      <dgm:prSet/>
      <dgm:spPr/>
      <dgm:t>
        <a:bodyPr/>
        <a:lstStyle/>
        <a:p>
          <a:endParaRPr lang="ru-RU"/>
        </a:p>
      </dgm:t>
    </dgm:pt>
    <dgm:pt modelId="{76C79CEC-F931-4180-A191-2A7523DF9CE8}" type="sibTrans" cxnId="{CAAE23FB-11D1-4636-8EA4-AF4EFFD2F422}">
      <dgm:prSet/>
      <dgm:spPr/>
      <dgm:t>
        <a:bodyPr/>
        <a:lstStyle/>
        <a:p>
          <a:endParaRPr lang="ru-RU"/>
        </a:p>
      </dgm:t>
    </dgm:pt>
    <dgm:pt modelId="{2F79041B-48D9-4A01-9C33-4CD50093D4BD}">
      <dgm:prSet phldrT="[Текст]" custT="1"/>
      <dgm:spPr/>
      <dgm:t>
        <a:bodyPr/>
        <a:lstStyle/>
        <a:p>
          <a:r>
            <a:rPr lang="kk-KZ" sz="1100" dirty="0">
              <a:latin typeface="Times New Roman" panose="02020603050405020304" pitchFamily="18" charset="0"/>
              <a:cs typeface="Times New Roman" panose="02020603050405020304" pitchFamily="18" charset="0"/>
            </a:rPr>
            <a:t>Өмір бойы білім алу мүмкіндігі</a:t>
          </a:r>
          <a:endParaRPr lang="ru-RU" sz="1100" dirty="0"/>
        </a:p>
      </dgm:t>
    </dgm:pt>
    <dgm:pt modelId="{057D83FC-41A9-424C-868C-012327C625FB}" type="parTrans" cxnId="{17BC2A1E-90D2-4F3F-BD71-003026A1A549}">
      <dgm:prSet/>
      <dgm:spPr/>
      <dgm:t>
        <a:bodyPr/>
        <a:lstStyle/>
        <a:p>
          <a:endParaRPr lang="ru-RU"/>
        </a:p>
      </dgm:t>
    </dgm:pt>
    <dgm:pt modelId="{950EF9D0-1BDB-440F-8ECC-3A8904FF2A85}" type="sibTrans" cxnId="{17BC2A1E-90D2-4F3F-BD71-003026A1A549}">
      <dgm:prSet/>
      <dgm:spPr/>
      <dgm:t>
        <a:bodyPr/>
        <a:lstStyle/>
        <a:p>
          <a:endParaRPr lang="ru-RU"/>
        </a:p>
      </dgm:t>
    </dgm:pt>
    <dgm:pt modelId="{86B079E3-254D-4A26-870E-13F8F5E7F502}">
      <dgm:prSet phldrT="[Текст]" custT="1"/>
      <dgm:spPr/>
      <dgm:t>
        <a:bodyPr/>
        <a:lstStyle/>
        <a:p>
          <a:r>
            <a:rPr lang="kk-KZ" sz="1050" dirty="0">
              <a:latin typeface="Times New Roman" panose="02020603050405020304" pitchFamily="18" charset="0"/>
              <a:cs typeface="Times New Roman" panose="02020603050405020304" pitchFamily="18" charset="0"/>
            </a:rPr>
            <a:t>Ақпараттық дағдылар</a:t>
          </a:r>
          <a:endParaRPr lang="ru-RU" sz="1050" dirty="0"/>
        </a:p>
      </dgm:t>
    </dgm:pt>
    <dgm:pt modelId="{07D7DCCF-0F3D-4C36-8239-1C244FB617B9}" type="parTrans" cxnId="{5E526A8F-004C-438C-B069-2E8E4B6F6BB9}">
      <dgm:prSet/>
      <dgm:spPr/>
      <dgm:t>
        <a:bodyPr/>
        <a:lstStyle/>
        <a:p>
          <a:endParaRPr lang="ru-RU"/>
        </a:p>
      </dgm:t>
    </dgm:pt>
    <dgm:pt modelId="{8D19092C-EFA7-42D7-86E2-3FFCFD743D3C}" type="sibTrans" cxnId="{5E526A8F-004C-438C-B069-2E8E4B6F6BB9}">
      <dgm:prSet/>
      <dgm:spPr/>
      <dgm:t>
        <a:bodyPr/>
        <a:lstStyle/>
        <a:p>
          <a:endParaRPr lang="ru-RU"/>
        </a:p>
      </dgm:t>
    </dgm:pt>
    <dgm:pt modelId="{F2D50CA7-D737-41A2-887E-C3820C5E7F5D}">
      <dgm:prSet phldrT="[Текст]" custT="1"/>
      <dgm:spPr/>
      <dgm:t>
        <a:bodyPr/>
        <a:lstStyle/>
        <a:p>
          <a:r>
            <a:rPr lang="kk-KZ" sz="1200" dirty="0">
              <a:latin typeface="Times New Roman" panose="02020603050405020304" pitchFamily="18" charset="0"/>
              <a:cs typeface="Times New Roman" panose="02020603050405020304" pitchFamily="18" charset="0"/>
            </a:rPr>
            <a:t>Шығармашылық</a:t>
          </a:r>
          <a:endParaRPr lang="ru-RU" sz="1200" dirty="0"/>
        </a:p>
      </dgm:t>
    </dgm:pt>
    <dgm:pt modelId="{25BA1A2C-AD0E-4DCB-A39E-F25008CD0F6C}" type="parTrans" cxnId="{D88977DD-74D4-4C9A-86A7-C32DCDCE20F1}">
      <dgm:prSet/>
      <dgm:spPr/>
      <dgm:t>
        <a:bodyPr/>
        <a:lstStyle/>
        <a:p>
          <a:endParaRPr lang="ru-RU"/>
        </a:p>
      </dgm:t>
    </dgm:pt>
    <dgm:pt modelId="{C5D71C37-2D55-4E51-A6F9-42F906300A16}" type="sibTrans" cxnId="{D88977DD-74D4-4C9A-86A7-C32DCDCE20F1}">
      <dgm:prSet/>
      <dgm:spPr/>
      <dgm:t>
        <a:bodyPr/>
        <a:lstStyle/>
        <a:p>
          <a:endParaRPr lang="ru-RU"/>
        </a:p>
      </dgm:t>
    </dgm:pt>
    <dgm:pt modelId="{808209C9-2C27-4BAB-80B8-78F5DC159B88}">
      <dgm:prSet phldrT="[Текст]" custT="1"/>
      <dgm:spPr/>
      <dgm:t>
        <a:bodyPr/>
        <a:lstStyle/>
        <a:p>
          <a:r>
            <a:rPr lang="kk-KZ" sz="1200" dirty="0">
              <a:latin typeface="Times New Roman" panose="02020603050405020304" pitchFamily="18" charset="0"/>
              <a:cs typeface="Times New Roman" panose="02020603050405020304" pitchFamily="18" charset="0"/>
            </a:rPr>
            <a:t>Жауапкершілік</a:t>
          </a:r>
          <a:endParaRPr lang="ru-RU" sz="1200" dirty="0"/>
        </a:p>
      </dgm:t>
    </dgm:pt>
    <dgm:pt modelId="{F752C578-4A7D-4396-AEA5-0CEC8BA215F4}" type="parTrans" cxnId="{4D70EDCB-6A3A-4E1A-8B0E-391144C51B13}">
      <dgm:prSet/>
      <dgm:spPr/>
      <dgm:t>
        <a:bodyPr/>
        <a:lstStyle/>
        <a:p>
          <a:endParaRPr lang="ru-RU"/>
        </a:p>
      </dgm:t>
    </dgm:pt>
    <dgm:pt modelId="{63E2DE05-4922-422C-89D6-48887318396B}" type="sibTrans" cxnId="{4D70EDCB-6A3A-4E1A-8B0E-391144C51B13}">
      <dgm:prSet/>
      <dgm:spPr/>
      <dgm:t>
        <a:bodyPr/>
        <a:lstStyle/>
        <a:p>
          <a:endParaRPr lang="ru-RU"/>
        </a:p>
      </dgm:t>
    </dgm:pt>
    <dgm:pt modelId="{FD2B97CF-158E-4389-9251-4CD8D3578BEE}">
      <dgm:prSet phldrT="[Текст]" custT="1"/>
      <dgm:spPr/>
      <dgm:t>
        <a:bodyPr/>
        <a:lstStyle/>
        <a:p>
          <a:r>
            <a:rPr lang="kk-KZ" sz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Әскери педагогикалық білім</a:t>
          </a:r>
          <a:endParaRPr lang="ru-RU" sz="1200" dirty="0"/>
        </a:p>
      </dgm:t>
    </dgm:pt>
    <dgm:pt modelId="{7DB17EEE-43C8-45A2-B21B-A6D1EA3EB799}" type="sibTrans" cxnId="{A84633D2-468D-499A-9303-12566A763B10}">
      <dgm:prSet/>
      <dgm:spPr/>
      <dgm:t>
        <a:bodyPr/>
        <a:lstStyle/>
        <a:p>
          <a:endParaRPr lang="ru-RU"/>
        </a:p>
      </dgm:t>
    </dgm:pt>
    <dgm:pt modelId="{D78B9486-EED1-47C6-B4B6-0DC500D3F915}" type="parTrans" cxnId="{A84633D2-468D-499A-9303-12566A763B10}">
      <dgm:prSet/>
      <dgm:spPr/>
      <dgm:t>
        <a:bodyPr/>
        <a:lstStyle/>
        <a:p>
          <a:endParaRPr lang="ru-RU"/>
        </a:p>
      </dgm:t>
    </dgm:pt>
    <dgm:pt modelId="{06DFE16E-9816-4F14-B7ED-FC5FF81D77DC}" type="pres">
      <dgm:prSet presAssocID="{D2FB8A8C-C3F7-4E94-8002-6BC73D9AA474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C675A65-A554-4F4E-A411-D6E148D9B78F}" type="pres">
      <dgm:prSet presAssocID="{E9EA3829-34EA-4218-9320-991F84AB0501}" presName="centerShape" presStyleLbl="node0" presStyleIdx="0" presStyleCnt="1" custScaleX="131496" custScaleY="129250"/>
      <dgm:spPr/>
      <dgm:t>
        <a:bodyPr/>
        <a:lstStyle/>
        <a:p>
          <a:endParaRPr lang="ru-RU"/>
        </a:p>
      </dgm:t>
    </dgm:pt>
    <dgm:pt modelId="{AB7BD580-082B-4D06-A07B-A905E5518F53}" type="pres">
      <dgm:prSet presAssocID="{D78B9486-EED1-47C6-B4B6-0DC500D3F915}" presName="parTrans" presStyleLbl="sibTrans2D1" presStyleIdx="0" presStyleCnt="10"/>
      <dgm:spPr/>
      <dgm:t>
        <a:bodyPr/>
        <a:lstStyle/>
        <a:p>
          <a:endParaRPr lang="ru-RU"/>
        </a:p>
      </dgm:t>
    </dgm:pt>
    <dgm:pt modelId="{4C65902C-F1BF-4C44-A4DA-DF2B90DAD98E}" type="pres">
      <dgm:prSet presAssocID="{D78B9486-EED1-47C6-B4B6-0DC500D3F915}" presName="connectorText" presStyleLbl="sibTrans2D1" presStyleIdx="0" presStyleCnt="10"/>
      <dgm:spPr/>
      <dgm:t>
        <a:bodyPr/>
        <a:lstStyle/>
        <a:p>
          <a:endParaRPr lang="ru-RU"/>
        </a:p>
      </dgm:t>
    </dgm:pt>
    <dgm:pt modelId="{78DEFCA7-30A1-4AEE-9DE3-5874A1C7AB59}" type="pres">
      <dgm:prSet presAssocID="{FD2B97CF-158E-4389-9251-4CD8D3578BEE}" presName="node" presStyleLbl="node1" presStyleIdx="0" presStyleCnt="1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8AA3182-C513-4D31-8E5C-3D02B6A7D888}" type="pres">
      <dgm:prSet presAssocID="{7BC676C5-EA38-4C8C-96FD-6B250B0D8623}" presName="parTrans" presStyleLbl="sibTrans2D1" presStyleIdx="1" presStyleCnt="10"/>
      <dgm:spPr/>
      <dgm:t>
        <a:bodyPr/>
        <a:lstStyle/>
        <a:p>
          <a:endParaRPr lang="ru-RU"/>
        </a:p>
      </dgm:t>
    </dgm:pt>
    <dgm:pt modelId="{0FEADB8B-E581-4AB4-AF8A-55B3FEFCA4D2}" type="pres">
      <dgm:prSet presAssocID="{7BC676C5-EA38-4C8C-96FD-6B250B0D8623}" presName="connectorText" presStyleLbl="sibTrans2D1" presStyleIdx="1" presStyleCnt="10"/>
      <dgm:spPr/>
      <dgm:t>
        <a:bodyPr/>
        <a:lstStyle/>
        <a:p>
          <a:endParaRPr lang="ru-RU"/>
        </a:p>
      </dgm:t>
    </dgm:pt>
    <dgm:pt modelId="{895E6649-DABE-4D9F-A4F7-1EB974262DCC}" type="pres">
      <dgm:prSet presAssocID="{048017A6-E20E-49E5-BA1B-EBBA4CBE72DF}" presName="node" presStyleLbl="node1" presStyleIdx="1" presStyleCnt="1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9D82508-87B1-49A1-928C-266200028742}" type="pres">
      <dgm:prSet presAssocID="{3DDC3D68-DE8C-43A9-A3AA-ADD7BB6507C3}" presName="parTrans" presStyleLbl="sibTrans2D1" presStyleIdx="2" presStyleCnt="10"/>
      <dgm:spPr/>
      <dgm:t>
        <a:bodyPr/>
        <a:lstStyle/>
        <a:p>
          <a:endParaRPr lang="ru-RU"/>
        </a:p>
      </dgm:t>
    </dgm:pt>
    <dgm:pt modelId="{9F4A9433-AAAD-463B-9A04-7F669F3FD42F}" type="pres">
      <dgm:prSet presAssocID="{3DDC3D68-DE8C-43A9-A3AA-ADD7BB6507C3}" presName="connectorText" presStyleLbl="sibTrans2D1" presStyleIdx="2" presStyleCnt="10"/>
      <dgm:spPr/>
      <dgm:t>
        <a:bodyPr/>
        <a:lstStyle/>
        <a:p>
          <a:endParaRPr lang="ru-RU"/>
        </a:p>
      </dgm:t>
    </dgm:pt>
    <dgm:pt modelId="{304BF689-31A8-4561-984F-1D42E0B133AC}" type="pres">
      <dgm:prSet presAssocID="{CA57EBC1-0A7E-4C8C-91E4-FC9B56222E7D}" presName="node" presStyleLbl="node1" presStyleIdx="2" presStyleCnt="1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C3C5C91-63A8-46A4-B2C7-F6D91F7DEEE5}" type="pres">
      <dgm:prSet presAssocID="{61CC70BE-5D25-4337-8440-9922653FBACC}" presName="parTrans" presStyleLbl="sibTrans2D1" presStyleIdx="3" presStyleCnt="10"/>
      <dgm:spPr/>
      <dgm:t>
        <a:bodyPr/>
        <a:lstStyle/>
        <a:p>
          <a:endParaRPr lang="ru-RU"/>
        </a:p>
      </dgm:t>
    </dgm:pt>
    <dgm:pt modelId="{978780BB-C9E3-4A32-9B18-6C525D9EFFBB}" type="pres">
      <dgm:prSet presAssocID="{61CC70BE-5D25-4337-8440-9922653FBACC}" presName="connectorText" presStyleLbl="sibTrans2D1" presStyleIdx="3" presStyleCnt="10"/>
      <dgm:spPr/>
      <dgm:t>
        <a:bodyPr/>
        <a:lstStyle/>
        <a:p>
          <a:endParaRPr lang="ru-RU"/>
        </a:p>
      </dgm:t>
    </dgm:pt>
    <dgm:pt modelId="{4C41D14B-BF19-4946-A78C-990BC19A76EF}" type="pres">
      <dgm:prSet presAssocID="{677E1173-5C9F-4D9B-BD2C-7C45BA08BD3F}" presName="node" presStyleLbl="node1" presStyleIdx="3" presStyleCnt="10" custScaleX="108274" custScaleY="9785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9BA1DE1-7EAB-4F81-ABDD-2B86C8148310}" type="pres">
      <dgm:prSet presAssocID="{057D83FC-41A9-424C-868C-012327C625FB}" presName="parTrans" presStyleLbl="sibTrans2D1" presStyleIdx="4" presStyleCnt="10"/>
      <dgm:spPr/>
      <dgm:t>
        <a:bodyPr/>
        <a:lstStyle/>
        <a:p>
          <a:endParaRPr lang="ru-RU"/>
        </a:p>
      </dgm:t>
    </dgm:pt>
    <dgm:pt modelId="{77E67F9D-B9BF-4914-87DA-33E7091CC84C}" type="pres">
      <dgm:prSet presAssocID="{057D83FC-41A9-424C-868C-012327C625FB}" presName="connectorText" presStyleLbl="sibTrans2D1" presStyleIdx="4" presStyleCnt="10"/>
      <dgm:spPr/>
      <dgm:t>
        <a:bodyPr/>
        <a:lstStyle/>
        <a:p>
          <a:endParaRPr lang="ru-RU"/>
        </a:p>
      </dgm:t>
    </dgm:pt>
    <dgm:pt modelId="{EF427E04-D19C-4F66-AEB5-6FFDE80E627A}" type="pres">
      <dgm:prSet presAssocID="{2F79041B-48D9-4A01-9C33-4CD50093D4BD}" presName="node" presStyleLbl="node1" presStyleIdx="4" presStyleCnt="1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4E68DC7-E15C-4012-87B2-2AE35E00913F}" type="pres">
      <dgm:prSet presAssocID="{07D7DCCF-0F3D-4C36-8239-1C244FB617B9}" presName="parTrans" presStyleLbl="sibTrans2D1" presStyleIdx="5" presStyleCnt="10"/>
      <dgm:spPr/>
      <dgm:t>
        <a:bodyPr/>
        <a:lstStyle/>
        <a:p>
          <a:endParaRPr lang="ru-RU"/>
        </a:p>
      </dgm:t>
    </dgm:pt>
    <dgm:pt modelId="{8929F036-EF60-43D9-A3D8-28F01EE6FDA2}" type="pres">
      <dgm:prSet presAssocID="{07D7DCCF-0F3D-4C36-8239-1C244FB617B9}" presName="connectorText" presStyleLbl="sibTrans2D1" presStyleIdx="5" presStyleCnt="10"/>
      <dgm:spPr/>
      <dgm:t>
        <a:bodyPr/>
        <a:lstStyle/>
        <a:p>
          <a:endParaRPr lang="ru-RU"/>
        </a:p>
      </dgm:t>
    </dgm:pt>
    <dgm:pt modelId="{F2B5DB7B-F119-4104-8F8E-B20C0D27DEFD}" type="pres">
      <dgm:prSet presAssocID="{86B079E3-254D-4A26-870E-13F8F5E7F502}" presName="node" presStyleLbl="node1" presStyleIdx="5" presStyleCnt="10" custScaleX="10329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040535D-C797-42CB-B13B-C9A0ABBAF1F4}" type="pres">
      <dgm:prSet presAssocID="{25BA1A2C-AD0E-4DCB-A39E-F25008CD0F6C}" presName="parTrans" presStyleLbl="sibTrans2D1" presStyleIdx="6" presStyleCnt="10"/>
      <dgm:spPr/>
      <dgm:t>
        <a:bodyPr/>
        <a:lstStyle/>
        <a:p>
          <a:endParaRPr lang="ru-RU"/>
        </a:p>
      </dgm:t>
    </dgm:pt>
    <dgm:pt modelId="{22837943-5E1C-42E1-A909-9CCCC1E00974}" type="pres">
      <dgm:prSet presAssocID="{25BA1A2C-AD0E-4DCB-A39E-F25008CD0F6C}" presName="connectorText" presStyleLbl="sibTrans2D1" presStyleIdx="6" presStyleCnt="10"/>
      <dgm:spPr/>
      <dgm:t>
        <a:bodyPr/>
        <a:lstStyle/>
        <a:p>
          <a:endParaRPr lang="ru-RU"/>
        </a:p>
      </dgm:t>
    </dgm:pt>
    <dgm:pt modelId="{3BAC51F9-7402-441A-8D12-498E5F4AC2D6}" type="pres">
      <dgm:prSet presAssocID="{F2D50CA7-D737-41A2-887E-C3820C5E7F5D}" presName="node" presStyleLbl="node1" presStyleIdx="6" presStyleCnt="1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99B7600-0C01-4C72-A5E2-62F225919082}" type="pres">
      <dgm:prSet presAssocID="{F752C578-4A7D-4396-AEA5-0CEC8BA215F4}" presName="parTrans" presStyleLbl="sibTrans2D1" presStyleIdx="7" presStyleCnt="10"/>
      <dgm:spPr/>
      <dgm:t>
        <a:bodyPr/>
        <a:lstStyle/>
        <a:p>
          <a:endParaRPr lang="ru-RU"/>
        </a:p>
      </dgm:t>
    </dgm:pt>
    <dgm:pt modelId="{0EE82E94-5567-45DF-9BA4-18CB0F9EFAEB}" type="pres">
      <dgm:prSet presAssocID="{F752C578-4A7D-4396-AEA5-0CEC8BA215F4}" presName="connectorText" presStyleLbl="sibTrans2D1" presStyleIdx="7" presStyleCnt="10"/>
      <dgm:spPr/>
      <dgm:t>
        <a:bodyPr/>
        <a:lstStyle/>
        <a:p>
          <a:endParaRPr lang="ru-RU"/>
        </a:p>
      </dgm:t>
    </dgm:pt>
    <dgm:pt modelId="{89D360EC-38F1-4108-B1A1-64F99635FCA3}" type="pres">
      <dgm:prSet presAssocID="{808209C9-2C27-4BAB-80B8-78F5DC159B88}" presName="node" presStyleLbl="node1" presStyleIdx="7" presStyleCnt="1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4BDA9B8-591D-4083-82AF-02E86D3DD2D4}" type="pres">
      <dgm:prSet presAssocID="{EDC4C414-3E5E-4D61-B506-10A5487F001F}" presName="parTrans" presStyleLbl="sibTrans2D1" presStyleIdx="8" presStyleCnt="10"/>
      <dgm:spPr/>
      <dgm:t>
        <a:bodyPr/>
        <a:lstStyle/>
        <a:p>
          <a:endParaRPr lang="ru-RU"/>
        </a:p>
      </dgm:t>
    </dgm:pt>
    <dgm:pt modelId="{5143E2E3-27D0-40FF-9D3F-8F719661E858}" type="pres">
      <dgm:prSet presAssocID="{EDC4C414-3E5E-4D61-B506-10A5487F001F}" presName="connectorText" presStyleLbl="sibTrans2D1" presStyleIdx="8" presStyleCnt="10"/>
      <dgm:spPr/>
      <dgm:t>
        <a:bodyPr/>
        <a:lstStyle/>
        <a:p>
          <a:endParaRPr lang="ru-RU"/>
        </a:p>
      </dgm:t>
    </dgm:pt>
    <dgm:pt modelId="{7D45C659-073B-49AB-9E1C-6481B7FDCA05}" type="pres">
      <dgm:prSet presAssocID="{1FD68DBF-7536-4B66-BBA5-806BA9C3E75C}" presName="node" presStyleLbl="node1" presStyleIdx="8" presStyleCnt="10" custScaleX="10736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6E8A76D-03A5-4CB8-98D6-05B2FB46DF0B}" type="pres">
      <dgm:prSet presAssocID="{04F0F9F8-8972-4DFA-9A53-B84AD2F83FB1}" presName="parTrans" presStyleLbl="sibTrans2D1" presStyleIdx="9" presStyleCnt="10"/>
      <dgm:spPr/>
      <dgm:t>
        <a:bodyPr/>
        <a:lstStyle/>
        <a:p>
          <a:endParaRPr lang="ru-RU"/>
        </a:p>
      </dgm:t>
    </dgm:pt>
    <dgm:pt modelId="{F56D68C6-F3F3-4991-B5CF-396E1A8F02EA}" type="pres">
      <dgm:prSet presAssocID="{04F0F9F8-8972-4DFA-9A53-B84AD2F83FB1}" presName="connectorText" presStyleLbl="sibTrans2D1" presStyleIdx="9" presStyleCnt="10"/>
      <dgm:spPr/>
      <dgm:t>
        <a:bodyPr/>
        <a:lstStyle/>
        <a:p>
          <a:endParaRPr lang="ru-RU"/>
        </a:p>
      </dgm:t>
    </dgm:pt>
    <dgm:pt modelId="{C843CE24-D7FF-4588-A93F-59C33A15DDD2}" type="pres">
      <dgm:prSet presAssocID="{5172EC45-EDB8-4FB4-A04C-0E20A589E05C}" presName="node" presStyleLbl="node1" presStyleIdx="9" presStyleCnt="1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D70EDCB-6A3A-4E1A-8B0E-391144C51B13}" srcId="{E9EA3829-34EA-4218-9320-991F84AB0501}" destId="{808209C9-2C27-4BAB-80B8-78F5DC159B88}" srcOrd="7" destOrd="0" parTransId="{F752C578-4A7D-4396-AEA5-0CEC8BA215F4}" sibTransId="{63E2DE05-4922-422C-89D6-48887318396B}"/>
    <dgm:cxn modelId="{D94BB1C7-1F25-4A66-974A-589A038EC266}" type="presOf" srcId="{25BA1A2C-AD0E-4DCB-A39E-F25008CD0F6C}" destId="{6040535D-C797-42CB-B13B-C9A0ABBAF1F4}" srcOrd="0" destOrd="0" presId="urn:microsoft.com/office/officeart/2005/8/layout/radial5"/>
    <dgm:cxn modelId="{B6887B56-5D76-4EE4-8168-FD7092E1268D}" type="presOf" srcId="{EDC4C414-3E5E-4D61-B506-10A5487F001F}" destId="{44BDA9B8-591D-4083-82AF-02E86D3DD2D4}" srcOrd="0" destOrd="0" presId="urn:microsoft.com/office/officeart/2005/8/layout/radial5"/>
    <dgm:cxn modelId="{A2087D30-BFE7-4744-A0FA-BDAD1A7A81AF}" type="presOf" srcId="{057D83FC-41A9-424C-868C-012327C625FB}" destId="{D9BA1DE1-7EAB-4F81-ABDD-2B86C8148310}" srcOrd="0" destOrd="0" presId="urn:microsoft.com/office/officeart/2005/8/layout/radial5"/>
    <dgm:cxn modelId="{D791F8C2-C00E-4072-B104-8E2B05D0EDBD}" type="presOf" srcId="{3DDC3D68-DE8C-43A9-A3AA-ADD7BB6507C3}" destId="{9F4A9433-AAAD-463B-9A04-7F669F3FD42F}" srcOrd="1" destOrd="0" presId="urn:microsoft.com/office/officeart/2005/8/layout/radial5"/>
    <dgm:cxn modelId="{8F6EAADE-DBF2-4DF6-94FD-970F6467E8FF}" type="presOf" srcId="{7BC676C5-EA38-4C8C-96FD-6B250B0D8623}" destId="{0FEADB8B-E581-4AB4-AF8A-55B3FEFCA4D2}" srcOrd="1" destOrd="0" presId="urn:microsoft.com/office/officeart/2005/8/layout/radial5"/>
    <dgm:cxn modelId="{D60F82BC-49AA-4CE0-B53B-902268B0CFC3}" type="presOf" srcId="{07D7DCCF-0F3D-4C36-8239-1C244FB617B9}" destId="{84E68DC7-E15C-4012-87B2-2AE35E00913F}" srcOrd="0" destOrd="0" presId="urn:microsoft.com/office/officeart/2005/8/layout/radial5"/>
    <dgm:cxn modelId="{A84633D2-468D-499A-9303-12566A763B10}" srcId="{E9EA3829-34EA-4218-9320-991F84AB0501}" destId="{FD2B97CF-158E-4389-9251-4CD8D3578BEE}" srcOrd="0" destOrd="0" parTransId="{D78B9486-EED1-47C6-B4B6-0DC500D3F915}" sibTransId="{7DB17EEE-43C8-45A2-B21B-A6D1EA3EB799}"/>
    <dgm:cxn modelId="{44C20279-3092-411D-887C-BB260661B5AA}" type="presOf" srcId="{25BA1A2C-AD0E-4DCB-A39E-F25008CD0F6C}" destId="{22837943-5E1C-42E1-A909-9CCCC1E00974}" srcOrd="1" destOrd="0" presId="urn:microsoft.com/office/officeart/2005/8/layout/radial5"/>
    <dgm:cxn modelId="{D88977DD-74D4-4C9A-86A7-C32DCDCE20F1}" srcId="{E9EA3829-34EA-4218-9320-991F84AB0501}" destId="{F2D50CA7-D737-41A2-887E-C3820C5E7F5D}" srcOrd="6" destOrd="0" parTransId="{25BA1A2C-AD0E-4DCB-A39E-F25008CD0F6C}" sibTransId="{C5D71C37-2D55-4E51-A6F9-42F906300A16}"/>
    <dgm:cxn modelId="{5FA9FA5B-BE02-4DDF-93BE-2BCE0C0E008F}" type="presOf" srcId="{61CC70BE-5D25-4337-8440-9922653FBACC}" destId="{9C3C5C91-63A8-46A4-B2C7-F6D91F7DEEE5}" srcOrd="0" destOrd="0" presId="urn:microsoft.com/office/officeart/2005/8/layout/radial5"/>
    <dgm:cxn modelId="{0D87806A-8537-4CA8-AE7F-6A28B478356D}" type="presOf" srcId="{057D83FC-41A9-424C-868C-012327C625FB}" destId="{77E67F9D-B9BF-4914-87DA-33E7091CC84C}" srcOrd="1" destOrd="0" presId="urn:microsoft.com/office/officeart/2005/8/layout/radial5"/>
    <dgm:cxn modelId="{FA7AEF1E-1EDF-408B-AAB6-3859F6C86855}" type="presOf" srcId="{048017A6-E20E-49E5-BA1B-EBBA4CBE72DF}" destId="{895E6649-DABE-4D9F-A4F7-1EB974262DCC}" srcOrd="0" destOrd="0" presId="urn:microsoft.com/office/officeart/2005/8/layout/radial5"/>
    <dgm:cxn modelId="{E8708511-2755-4948-B0EF-41C5FDD370F2}" type="presOf" srcId="{808209C9-2C27-4BAB-80B8-78F5DC159B88}" destId="{89D360EC-38F1-4108-B1A1-64F99635FCA3}" srcOrd="0" destOrd="0" presId="urn:microsoft.com/office/officeart/2005/8/layout/radial5"/>
    <dgm:cxn modelId="{DE89A390-CB20-4511-9E47-2B21BA4DD7D0}" type="presOf" srcId="{D78B9486-EED1-47C6-B4B6-0DC500D3F915}" destId="{AB7BD580-082B-4D06-A07B-A905E5518F53}" srcOrd="0" destOrd="0" presId="urn:microsoft.com/office/officeart/2005/8/layout/radial5"/>
    <dgm:cxn modelId="{3BAFCBF1-D029-4D85-8496-111ABADB8605}" type="presOf" srcId="{FD2B97CF-158E-4389-9251-4CD8D3578BEE}" destId="{78DEFCA7-30A1-4AEE-9DE3-5874A1C7AB59}" srcOrd="0" destOrd="0" presId="urn:microsoft.com/office/officeart/2005/8/layout/radial5"/>
    <dgm:cxn modelId="{31707D42-D046-42BF-91DE-EAE6A1B45799}" type="presOf" srcId="{1FD68DBF-7536-4B66-BBA5-806BA9C3E75C}" destId="{7D45C659-073B-49AB-9E1C-6481B7FDCA05}" srcOrd="0" destOrd="0" presId="urn:microsoft.com/office/officeart/2005/8/layout/radial5"/>
    <dgm:cxn modelId="{21553BF0-4E54-4087-97EF-E88A24595E03}" srcId="{E9EA3829-34EA-4218-9320-991F84AB0501}" destId="{5172EC45-EDB8-4FB4-A04C-0E20A589E05C}" srcOrd="9" destOrd="0" parTransId="{04F0F9F8-8972-4DFA-9A53-B84AD2F83FB1}" sibTransId="{47243503-0801-4D3F-B4D9-BF51BF0B6DA6}"/>
    <dgm:cxn modelId="{C7A75352-4A97-4903-811B-B37E0A1CD507}" type="presOf" srcId="{2F79041B-48D9-4A01-9C33-4CD50093D4BD}" destId="{EF427E04-D19C-4F66-AEB5-6FFDE80E627A}" srcOrd="0" destOrd="0" presId="urn:microsoft.com/office/officeart/2005/8/layout/radial5"/>
    <dgm:cxn modelId="{1FF32F08-470C-4D50-84EB-1D95D5EC8C71}" type="presOf" srcId="{7BC676C5-EA38-4C8C-96FD-6B250B0D8623}" destId="{D8AA3182-C513-4D31-8E5C-3D02B6A7D888}" srcOrd="0" destOrd="0" presId="urn:microsoft.com/office/officeart/2005/8/layout/radial5"/>
    <dgm:cxn modelId="{E1605057-05A5-4D20-8FF8-015BF592D766}" type="presOf" srcId="{E9EA3829-34EA-4218-9320-991F84AB0501}" destId="{1C675A65-A554-4F4E-A411-D6E148D9B78F}" srcOrd="0" destOrd="0" presId="urn:microsoft.com/office/officeart/2005/8/layout/radial5"/>
    <dgm:cxn modelId="{5E526A8F-004C-438C-B069-2E8E4B6F6BB9}" srcId="{E9EA3829-34EA-4218-9320-991F84AB0501}" destId="{86B079E3-254D-4A26-870E-13F8F5E7F502}" srcOrd="5" destOrd="0" parTransId="{07D7DCCF-0F3D-4C36-8239-1C244FB617B9}" sibTransId="{8D19092C-EFA7-42D7-86E2-3FFCFD743D3C}"/>
    <dgm:cxn modelId="{98F62920-13E9-4C12-A411-97AAA3345AC9}" type="presOf" srcId="{D78B9486-EED1-47C6-B4B6-0DC500D3F915}" destId="{4C65902C-F1BF-4C44-A4DA-DF2B90DAD98E}" srcOrd="1" destOrd="0" presId="urn:microsoft.com/office/officeart/2005/8/layout/radial5"/>
    <dgm:cxn modelId="{42BFADAD-EB09-464D-9B2D-61E795909F71}" type="presOf" srcId="{3DDC3D68-DE8C-43A9-A3AA-ADD7BB6507C3}" destId="{39D82508-87B1-49A1-928C-266200028742}" srcOrd="0" destOrd="0" presId="urn:microsoft.com/office/officeart/2005/8/layout/radial5"/>
    <dgm:cxn modelId="{09FAE1D4-3273-469D-8AAA-496D83EE6EF9}" type="presOf" srcId="{F2D50CA7-D737-41A2-887E-C3820C5E7F5D}" destId="{3BAC51F9-7402-441A-8D12-498E5F4AC2D6}" srcOrd="0" destOrd="0" presId="urn:microsoft.com/office/officeart/2005/8/layout/radial5"/>
    <dgm:cxn modelId="{2D609BA5-F629-4AA7-B575-E1AB81055639}" srcId="{E9EA3829-34EA-4218-9320-991F84AB0501}" destId="{048017A6-E20E-49E5-BA1B-EBBA4CBE72DF}" srcOrd="1" destOrd="0" parTransId="{7BC676C5-EA38-4C8C-96FD-6B250B0D8623}" sibTransId="{0F701B4A-7CF9-473B-89FC-682E4F13F1C5}"/>
    <dgm:cxn modelId="{0E8A7EF2-F64E-4755-849F-92A334E4A538}" type="presOf" srcId="{04F0F9F8-8972-4DFA-9A53-B84AD2F83FB1}" destId="{F56D68C6-F3F3-4991-B5CF-396E1A8F02EA}" srcOrd="1" destOrd="0" presId="urn:microsoft.com/office/officeart/2005/8/layout/radial5"/>
    <dgm:cxn modelId="{7CFC5766-F2B0-4CAB-9989-70905EA420F2}" type="presOf" srcId="{61CC70BE-5D25-4337-8440-9922653FBACC}" destId="{978780BB-C9E3-4A32-9B18-6C525D9EFFBB}" srcOrd="1" destOrd="0" presId="urn:microsoft.com/office/officeart/2005/8/layout/radial5"/>
    <dgm:cxn modelId="{777B4FC7-7CEE-410E-ADD6-0051E7572B2E}" type="presOf" srcId="{CA57EBC1-0A7E-4C8C-91E4-FC9B56222E7D}" destId="{304BF689-31A8-4561-984F-1D42E0B133AC}" srcOrd="0" destOrd="0" presId="urn:microsoft.com/office/officeart/2005/8/layout/radial5"/>
    <dgm:cxn modelId="{AE68C0E4-6386-4681-B21A-B98A557AEE61}" type="presOf" srcId="{5172EC45-EDB8-4FB4-A04C-0E20A589E05C}" destId="{C843CE24-D7FF-4588-A93F-59C33A15DDD2}" srcOrd="0" destOrd="0" presId="urn:microsoft.com/office/officeart/2005/8/layout/radial5"/>
    <dgm:cxn modelId="{17BC2A1E-90D2-4F3F-BD71-003026A1A549}" srcId="{E9EA3829-34EA-4218-9320-991F84AB0501}" destId="{2F79041B-48D9-4A01-9C33-4CD50093D4BD}" srcOrd="4" destOrd="0" parTransId="{057D83FC-41A9-424C-868C-012327C625FB}" sibTransId="{950EF9D0-1BDB-440F-8ECC-3A8904FF2A85}"/>
    <dgm:cxn modelId="{18831A5E-8D66-47EE-A808-611CE9DF150B}" type="presOf" srcId="{677E1173-5C9F-4D9B-BD2C-7C45BA08BD3F}" destId="{4C41D14B-BF19-4946-A78C-990BC19A76EF}" srcOrd="0" destOrd="0" presId="urn:microsoft.com/office/officeart/2005/8/layout/radial5"/>
    <dgm:cxn modelId="{91ABB273-E77C-4DB2-B93A-B6E595E07A27}" srcId="{E9EA3829-34EA-4218-9320-991F84AB0501}" destId="{1FD68DBF-7536-4B66-BBA5-806BA9C3E75C}" srcOrd="8" destOrd="0" parTransId="{EDC4C414-3E5E-4D61-B506-10A5487F001F}" sibTransId="{C90E9404-FDD3-4DC9-BDEA-A4888D6AFD89}"/>
    <dgm:cxn modelId="{CAAE23FB-11D1-4636-8EA4-AF4EFFD2F422}" srcId="{E9EA3829-34EA-4218-9320-991F84AB0501}" destId="{677E1173-5C9F-4D9B-BD2C-7C45BA08BD3F}" srcOrd="3" destOrd="0" parTransId="{61CC70BE-5D25-4337-8440-9922653FBACC}" sibTransId="{76C79CEC-F931-4180-A191-2A7523DF9CE8}"/>
    <dgm:cxn modelId="{16CD0364-7AA0-4205-804D-CD3A75472265}" type="presOf" srcId="{EDC4C414-3E5E-4D61-B506-10A5487F001F}" destId="{5143E2E3-27D0-40FF-9D3F-8F719661E858}" srcOrd="1" destOrd="0" presId="urn:microsoft.com/office/officeart/2005/8/layout/radial5"/>
    <dgm:cxn modelId="{645A1621-EF84-4D57-8186-A15C522503D3}" type="presOf" srcId="{86B079E3-254D-4A26-870E-13F8F5E7F502}" destId="{F2B5DB7B-F119-4104-8F8E-B20C0D27DEFD}" srcOrd="0" destOrd="0" presId="urn:microsoft.com/office/officeart/2005/8/layout/radial5"/>
    <dgm:cxn modelId="{D8099225-A473-4DC9-84F3-B17250A6D5B9}" type="presOf" srcId="{F752C578-4A7D-4396-AEA5-0CEC8BA215F4}" destId="{399B7600-0C01-4C72-A5E2-62F225919082}" srcOrd="0" destOrd="0" presId="urn:microsoft.com/office/officeart/2005/8/layout/radial5"/>
    <dgm:cxn modelId="{04406B78-5E26-459B-814A-BFF3B872CA2F}" srcId="{E9EA3829-34EA-4218-9320-991F84AB0501}" destId="{CA57EBC1-0A7E-4C8C-91E4-FC9B56222E7D}" srcOrd="2" destOrd="0" parTransId="{3DDC3D68-DE8C-43A9-A3AA-ADD7BB6507C3}" sibTransId="{BC22EEC0-001D-4BC9-BE6F-ED33130FE6D4}"/>
    <dgm:cxn modelId="{A9E67FBF-E73B-48A3-9D75-63F5A7310C94}" type="presOf" srcId="{04F0F9F8-8972-4DFA-9A53-B84AD2F83FB1}" destId="{26E8A76D-03A5-4CB8-98D6-05B2FB46DF0B}" srcOrd="0" destOrd="0" presId="urn:microsoft.com/office/officeart/2005/8/layout/radial5"/>
    <dgm:cxn modelId="{2830E3DA-F7C7-4761-9143-209DB62728DC}" type="presOf" srcId="{07D7DCCF-0F3D-4C36-8239-1C244FB617B9}" destId="{8929F036-EF60-43D9-A3D8-28F01EE6FDA2}" srcOrd="1" destOrd="0" presId="urn:microsoft.com/office/officeart/2005/8/layout/radial5"/>
    <dgm:cxn modelId="{5557A4FA-EE29-471D-B7CD-768CB3CBA490}" srcId="{D2FB8A8C-C3F7-4E94-8002-6BC73D9AA474}" destId="{E9EA3829-34EA-4218-9320-991F84AB0501}" srcOrd="0" destOrd="0" parTransId="{EC989426-F6F1-4F7B-85FB-86293A19D353}" sibTransId="{92582EDA-AEA7-4A01-AC9A-EE539255F53C}"/>
    <dgm:cxn modelId="{FA16A761-753A-4597-AB99-E739C60D6E73}" type="presOf" srcId="{F752C578-4A7D-4396-AEA5-0CEC8BA215F4}" destId="{0EE82E94-5567-45DF-9BA4-18CB0F9EFAEB}" srcOrd="1" destOrd="0" presId="urn:microsoft.com/office/officeart/2005/8/layout/radial5"/>
    <dgm:cxn modelId="{5A794F12-6C15-46B5-9E04-29B93A6DFC67}" type="presOf" srcId="{D2FB8A8C-C3F7-4E94-8002-6BC73D9AA474}" destId="{06DFE16E-9816-4F14-B7ED-FC5FF81D77DC}" srcOrd="0" destOrd="0" presId="urn:microsoft.com/office/officeart/2005/8/layout/radial5"/>
    <dgm:cxn modelId="{54B76BAF-07A4-4C12-822B-17A98C7ED6D7}" type="presParOf" srcId="{06DFE16E-9816-4F14-B7ED-FC5FF81D77DC}" destId="{1C675A65-A554-4F4E-A411-D6E148D9B78F}" srcOrd="0" destOrd="0" presId="urn:microsoft.com/office/officeart/2005/8/layout/radial5"/>
    <dgm:cxn modelId="{DF49B318-3689-4FB6-9182-582C22419BFF}" type="presParOf" srcId="{06DFE16E-9816-4F14-B7ED-FC5FF81D77DC}" destId="{AB7BD580-082B-4D06-A07B-A905E5518F53}" srcOrd="1" destOrd="0" presId="urn:microsoft.com/office/officeart/2005/8/layout/radial5"/>
    <dgm:cxn modelId="{EFF0A6E6-2F75-4B02-8152-4F62549A0E93}" type="presParOf" srcId="{AB7BD580-082B-4D06-A07B-A905E5518F53}" destId="{4C65902C-F1BF-4C44-A4DA-DF2B90DAD98E}" srcOrd="0" destOrd="0" presId="urn:microsoft.com/office/officeart/2005/8/layout/radial5"/>
    <dgm:cxn modelId="{AC7DD188-9C2E-4A09-984E-612B4C038CD2}" type="presParOf" srcId="{06DFE16E-9816-4F14-B7ED-FC5FF81D77DC}" destId="{78DEFCA7-30A1-4AEE-9DE3-5874A1C7AB59}" srcOrd="2" destOrd="0" presId="urn:microsoft.com/office/officeart/2005/8/layout/radial5"/>
    <dgm:cxn modelId="{40AC947B-46CA-4E51-919C-48307BED5062}" type="presParOf" srcId="{06DFE16E-9816-4F14-B7ED-FC5FF81D77DC}" destId="{D8AA3182-C513-4D31-8E5C-3D02B6A7D888}" srcOrd="3" destOrd="0" presId="urn:microsoft.com/office/officeart/2005/8/layout/radial5"/>
    <dgm:cxn modelId="{BE1267EC-B7BC-440F-BCCC-9826D5E13ECB}" type="presParOf" srcId="{D8AA3182-C513-4D31-8E5C-3D02B6A7D888}" destId="{0FEADB8B-E581-4AB4-AF8A-55B3FEFCA4D2}" srcOrd="0" destOrd="0" presId="urn:microsoft.com/office/officeart/2005/8/layout/radial5"/>
    <dgm:cxn modelId="{A3D48D4B-C5F9-4184-800F-D931337C6C52}" type="presParOf" srcId="{06DFE16E-9816-4F14-B7ED-FC5FF81D77DC}" destId="{895E6649-DABE-4D9F-A4F7-1EB974262DCC}" srcOrd="4" destOrd="0" presId="urn:microsoft.com/office/officeart/2005/8/layout/radial5"/>
    <dgm:cxn modelId="{36FC30C2-3F41-4B56-B983-A117131CD6C8}" type="presParOf" srcId="{06DFE16E-9816-4F14-B7ED-FC5FF81D77DC}" destId="{39D82508-87B1-49A1-928C-266200028742}" srcOrd="5" destOrd="0" presId="urn:microsoft.com/office/officeart/2005/8/layout/radial5"/>
    <dgm:cxn modelId="{40844F9D-BEBA-478F-A11F-AD68209E412A}" type="presParOf" srcId="{39D82508-87B1-49A1-928C-266200028742}" destId="{9F4A9433-AAAD-463B-9A04-7F669F3FD42F}" srcOrd="0" destOrd="0" presId="urn:microsoft.com/office/officeart/2005/8/layout/radial5"/>
    <dgm:cxn modelId="{6419BE1A-352A-45AD-A4B2-BABB5672E991}" type="presParOf" srcId="{06DFE16E-9816-4F14-B7ED-FC5FF81D77DC}" destId="{304BF689-31A8-4561-984F-1D42E0B133AC}" srcOrd="6" destOrd="0" presId="urn:microsoft.com/office/officeart/2005/8/layout/radial5"/>
    <dgm:cxn modelId="{8CAE42F2-60D5-4A7B-9149-81BACCCF8E5C}" type="presParOf" srcId="{06DFE16E-9816-4F14-B7ED-FC5FF81D77DC}" destId="{9C3C5C91-63A8-46A4-B2C7-F6D91F7DEEE5}" srcOrd="7" destOrd="0" presId="urn:microsoft.com/office/officeart/2005/8/layout/radial5"/>
    <dgm:cxn modelId="{5DC82265-1FCB-4EB1-B2ED-C4D8C032A535}" type="presParOf" srcId="{9C3C5C91-63A8-46A4-B2C7-F6D91F7DEEE5}" destId="{978780BB-C9E3-4A32-9B18-6C525D9EFFBB}" srcOrd="0" destOrd="0" presId="urn:microsoft.com/office/officeart/2005/8/layout/radial5"/>
    <dgm:cxn modelId="{98374469-52F4-4C3F-AF7D-6141F0402608}" type="presParOf" srcId="{06DFE16E-9816-4F14-B7ED-FC5FF81D77DC}" destId="{4C41D14B-BF19-4946-A78C-990BC19A76EF}" srcOrd="8" destOrd="0" presId="urn:microsoft.com/office/officeart/2005/8/layout/radial5"/>
    <dgm:cxn modelId="{2483908C-8701-4E6D-97D1-7ECA5167AABE}" type="presParOf" srcId="{06DFE16E-9816-4F14-B7ED-FC5FF81D77DC}" destId="{D9BA1DE1-7EAB-4F81-ABDD-2B86C8148310}" srcOrd="9" destOrd="0" presId="urn:microsoft.com/office/officeart/2005/8/layout/radial5"/>
    <dgm:cxn modelId="{363CAA41-F148-487D-AFE0-0D05EDABA512}" type="presParOf" srcId="{D9BA1DE1-7EAB-4F81-ABDD-2B86C8148310}" destId="{77E67F9D-B9BF-4914-87DA-33E7091CC84C}" srcOrd="0" destOrd="0" presId="urn:microsoft.com/office/officeart/2005/8/layout/radial5"/>
    <dgm:cxn modelId="{AD5ED0F5-9E1B-4A7B-A9DF-2E767928588F}" type="presParOf" srcId="{06DFE16E-9816-4F14-B7ED-FC5FF81D77DC}" destId="{EF427E04-D19C-4F66-AEB5-6FFDE80E627A}" srcOrd="10" destOrd="0" presId="urn:microsoft.com/office/officeart/2005/8/layout/radial5"/>
    <dgm:cxn modelId="{78A208B0-B81D-4A02-A81A-30D16172913C}" type="presParOf" srcId="{06DFE16E-9816-4F14-B7ED-FC5FF81D77DC}" destId="{84E68DC7-E15C-4012-87B2-2AE35E00913F}" srcOrd="11" destOrd="0" presId="urn:microsoft.com/office/officeart/2005/8/layout/radial5"/>
    <dgm:cxn modelId="{91A5714C-0EF3-410F-A38A-6538A4A5102A}" type="presParOf" srcId="{84E68DC7-E15C-4012-87B2-2AE35E00913F}" destId="{8929F036-EF60-43D9-A3D8-28F01EE6FDA2}" srcOrd="0" destOrd="0" presId="urn:microsoft.com/office/officeart/2005/8/layout/radial5"/>
    <dgm:cxn modelId="{2C8E9175-5FF3-4F25-AF83-90ABE4195EFC}" type="presParOf" srcId="{06DFE16E-9816-4F14-B7ED-FC5FF81D77DC}" destId="{F2B5DB7B-F119-4104-8F8E-B20C0D27DEFD}" srcOrd="12" destOrd="0" presId="urn:microsoft.com/office/officeart/2005/8/layout/radial5"/>
    <dgm:cxn modelId="{CD343518-8D7E-4531-9DD2-69120CFE227B}" type="presParOf" srcId="{06DFE16E-9816-4F14-B7ED-FC5FF81D77DC}" destId="{6040535D-C797-42CB-B13B-C9A0ABBAF1F4}" srcOrd="13" destOrd="0" presId="urn:microsoft.com/office/officeart/2005/8/layout/radial5"/>
    <dgm:cxn modelId="{4BFDDD78-8F67-47BE-A4C2-733935DA6F63}" type="presParOf" srcId="{6040535D-C797-42CB-B13B-C9A0ABBAF1F4}" destId="{22837943-5E1C-42E1-A909-9CCCC1E00974}" srcOrd="0" destOrd="0" presId="urn:microsoft.com/office/officeart/2005/8/layout/radial5"/>
    <dgm:cxn modelId="{F6A53E08-4085-4448-A7DB-6C230D213DF3}" type="presParOf" srcId="{06DFE16E-9816-4F14-B7ED-FC5FF81D77DC}" destId="{3BAC51F9-7402-441A-8D12-498E5F4AC2D6}" srcOrd="14" destOrd="0" presId="urn:microsoft.com/office/officeart/2005/8/layout/radial5"/>
    <dgm:cxn modelId="{1F967C9E-D250-4284-9608-CF73C11798A9}" type="presParOf" srcId="{06DFE16E-9816-4F14-B7ED-FC5FF81D77DC}" destId="{399B7600-0C01-4C72-A5E2-62F225919082}" srcOrd="15" destOrd="0" presId="urn:microsoft.com/office/officeart/2005/8/layout/radial5"/>
    <dgm:cxn modelId="{E2896399-C0E2-4E8B-BB80-5D36D21CBF3F}" type="presParOf" srcId="{399B7600-0C01-4C72-A5E2-62F225919082}" destId="{0EE82E94-5567-45DF-9BA4-18CB0F9EFAEB}" srcOrd="0" destOrd="0" presId="urn:microsoft.com/office/officeart/2005/8/layout/radial5"/>
    <dgm:cxn modelId="{889F8256-C653-4967-A30E-1FE13DE51AA5}" type="presParOf" srcId="{06DFE16E-9816-4F14-B7ED-FC5FF81D77DC}" destId="{89D360EC-38F1-4108-B1A1-64F99635FCA3}" srcOrd="16" destOrd="0" presId="urn:microsoft.com/office/officeart/2005/8/layout/radial5"/>
    <dgm:cxn modelId="{063D7946-3655-46ED-9C4D-B9CAAD773E07}" type="presParOf" srcId="{06DFE16E-9816-4F14-B7ED-FC5FF81D77DC}" destId="{44BDA9B8-591D-4083-82AF-02E86D3DD2D4}" srcOrd="17" destOrd="0" presId="urn:microsoft.com/office/officeart/2005/8/layout/radial5"/>
    <dgm:cxn modelId="{08641BFE-9BF7-4994-9C8A-59AB5F219111}" type="presParOf" srcId="{44BDA9B8-591D-4083-82AF-02E86D3DD2D4}" destId="{5143E2E3-27D0-40FF-9D3F-8F719661E858}" srcOrd="0" destOrd="0" presId="urn:microsoft.com/office/officeart/2005/8/layout/radial5"/>
    <dgm:cxn modelId="{E596A629-847F-4ECF-8D1D-327C8A5F71BC}" type="presParOf" srcId="{06DFE16E-9816-4F14-B7ED-FC5FF81D77DC}" destId="{7D45C659-073B-49AB-9E1C-6481B7FDCA05}" srcOrd="18" destOrd="0" presId="urn:microsoft.com/office/officeart/2005/8/layout/radial5"/>
    <dgm:cxn modelId="{01435633-3992-4B01-B749-C70CA3B4E82F}" type="presParOf" srcId="{06DFE16E-9816-4F14-B7ED-FC5FF81D77DC}" destId="{26E8A76D-03A5-4CB8-98D6-05B2FB46DF0B}" srcOrd="19" destOrd="0" presId="urn:microsoft.com/office/officeart/2005/8/layout/radial5"/>
    <dgm:cxn modelId="{9E2C571E-9AFF-401D-957B-BA354206047F}" type="presParOf" srcId="{26E8A76D-03A5-4CB8-98D6-05B2FB46DF0B}" destId="{F56D68C6-F3F3-4991-B5CF-396E1A8F02EA}" srcOrd="0" destOrd="0" presId="urn:microsoft.com/office/officeart/2005/8/layout/radial5"/>
    <dgm:cxn modelId="{4E7F7B19-9951-4571-8AB4-1AADECC515D4}" type="presParOf" srcId="{06DFE16E-9816-4F14-B7ED-FC5FF81D77DC}" destId="{C843CE24-D7FF-4588-A93F-59C33A15DDD2}" srcOrd="20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D1D961D-F79A-496E-884F-13F7FF46C7CC}" type="doc">
      <dgm:prSet loTypeId="urn:microsoft.com/office/officeart/2005/8/layout/vList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5D4367BF-7FB9-48FC-A076-FA11C9E730FF}">
      <dgm:prSet phldrT="[Текст]" custT="1"/>
      <dgm:spPr/>
      <dgm:t>
        <a:bodyPr/>
        <a:lstStyle/>
        <a:p>
          <a:r>
            <a:rPr lang="kk-KZ" sz="1600" b="1" dirty="0">
              <a:latin typeface="Times New Roman" panose="02020603050405020304" pitchFamily="18" charset="0"/>
              <a:cs typeface="Times New Roman" panose="02020603050405020304" pitchFamily="18" charset="0"/>
            </a:rPr>
            <a:t>1-міндет: </a:t>
          </a:r>
          <a:r>
            <a:rPr lang="kk-KZ" sz="1600" b="0" dirty="0">
              <a:latin typeface="Times New Roman" panose="02020603050405020304" pitchFamily="18" charset="0"/>
              <a:cs typeface="Times New Roman" panose="02020603050405020304" pitchFamily="18" charset="0"/>
            </a:rPr>
            <a:t>оқу процесін жоспарлау</a:t>
          </a:r>
        </a:p>
        <a:p>
          <a:r>
            <a:rPr lang="kk-KZ" sz="1600" b="1" dirty="0">
              <a:latin typeface="Times New Roman" panose="02020603050405020304" pitchFamily="18" charset="0"/>
              <a:cs typeface="Times New Roman" panose="02020603050405020304" pitchFamily="18" charset="0"/>
            </a:rPr>
            <a:t>2-міндет: </a:t>
          </a:r>
          <a:r>
            <a:rPr lang="kk-KZ" sz="1600" b="0" dirty="0">
              <a:latin typeface="Times New Roman" panose="02020603050405020304" pitchFamily="18" charset="0"/>
              <a:cs typeface="Times New Roman" panose="02020603050405020304" pitchFamily="18" charset="0"/>
            </a:rPr>
            <a:t>оқу процесін ұйымдастыру</a:t>
          </a:r>
          <a:endParaRPr lang="ru-RU" sz="1600" b="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34DA3F4-83D8-4F95-B3E0-E257BEBDD844}" type="parTrans" cxnId="{3B7AAA5C-3982-4DC6-BA18-9FEB7B371D45}">
      <dgm:prSet/>
      <dgm:spPr/>
      <dgm:t>
        <a:bodyPr/>
        <a:lstStyle/>
        <a:p>
          <a:endParaRPr lang="ru-RU"/>
        </a:p>
      </dgm:t>
    </dgm:pt>
    <dgm:pt modelId="{40F50B3D-E3FD-4DCC-AE9E-23BC6AEF01CD}" type="sibTrans" cxnId="{3B7AAA5C-3982-4DC6-BA18-9FEB7B371D45}">
      <dgm:prSet/>
      <dgm:spPr/>
      <dgm:t>
        <a:bodyPr/>
        <a:lstStyle/>
        <a:p>
          <a:endParaRPr lang="ru-RU"/>
        </a:p>
      </dgm:t>
    </dgm:pt>
    <dgm:pt modelId="{23DD2D7A-59D6-48E1-A925-9536EB2811DB}">
      <dgm:prSet phldrT="[Текст]" custT="1"/>
      <dgm:spPr/>
      <dgm:t>
        <a:bodyPr/>
        <a:lstStyle/>
        <a:p>
          <a:r>
            <a:rPr lang="kk-KZ" sz="1600" b="1" dirty="0">
              <a:latin typeface="Times New Roman" panose="02020603050405020304" pitchFamily="18" charset="0"/>
              <a:cs typeface="Times New Roman" panose="02020603050405020304" pitchFamily="18" charset="0"/>
            </a:rPr>
            <a:t>1-міндет: </a:t>
          </a:r>
          <a:r>
            <a:rPr lang="kk-KZ" sz="1600" b="0" dirty="0">
              <a:latin typeface="Times New Roman" panose="02020603050405020304" pitchFamily="18" charset="0"/>
              <a:cs typeface="Times New Roman" panose="02020603050405020304" pitchFamily="18" charset="0"/>
            </a:rPr>
            <a:t>оқушылардың білім мазмұнын меңгеру барысы мен деңгейін бақылау</a:t>
          </a:r>
          <a:endParaRPr lang="ru-RU" sz="1600" b="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2DCE501-B459-4B0B-937D-C418305ED7CC}" type="parTrans" cxnId="{14F8B247-E76E-4FCE-B36D-65B2A8A3D295}">
      <dgm:prSet/>
      <dgm:spPr/>
      <dgm:t>
        <a:bodyPr/>
        <a:lstStyle/>
        <a:p>
          <a:endParaRPr lang="ru-RU"/>
        </a:p>
      </dgm:t>
    </dgm:pt>
    <dgm:pt modelId="{8ED61DA6-6362-4DA8-99E8-3FA7D6138ED3}" type="sibTrans" cxnId="{14F8B247-E76E-4FCE-B36D-65B2A8A3D295}">
      <dgm:prSet/>
      <dgm:spPr/>
      <dgm:t>
        <a:bodyPr/>
        <a:lstStyle/>
        <a:p>
          <a:endParaRPr lang="ru-RU"/>
        </a:p>
      </dgm:t>
    </dgm:pt>
    <dgm:pt modelId="{CD870EF4-766B-4771-A00A-3C3BC3738E0C}">
      <dgm:prSet phldrT="[Текст]"/>
      <dgm:spPr/>
      <dgm:t>
        <a:bodyPr/>
        <a:lstStyle/>
        <a:p>
          <a:r>
            <a:rPr lang="kk-KZ" b="1" dirty="0">
              <a:latin typeface="Times New Roman" panose="02020603050405020304" pitchFamily="18" charset="0"/>
              <a:cs typeface="Times New Roman" panose="02020603050405020304" pitchFamily="18" charset="0"/>
            </a:rPr>
            <a:t>1-міндет: </a:t>
          </a:r>
          <a:r>
            <a:rPr lang="kk-KZ" dirty="0">
              <a:latin typeface="Times New Roman" panose="02020603050405020304" pitchFamily="18" charset="0"/>
              <a:cs typeface="Times New Roman" panose="02020603050405020304" pitchFamily="18" charset="0"/>
            </a:rPr>
            <a:t>оқу-әдістемелік материалдарды дайындау және әзірлеу</a:t>
          </a:r>
          <a:endParaRPr lang="kk-KZ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r>
            <a:rPr lang="kk-KZ" b="1" dirty="0">
              <a:latin typeface="Times New Roman" panose="02020603050405020304" pitchFamily="18" charset="0"/>
              <a:cs typeface="Times New Roman" panose="02020603050405020304" pitchFamily="18" charset="0"/>
            </a:rPr>
            <a:t>2-міндет: </a:t>
          </a:r>
          <a:r>
            <a:rPr lang="kk-KZ" dirty="0">
              <a:latin typeface="Times New Roman" panose="02020603050405020304" pitchFamily="18" charset="0"/>
              <a:cs typeface="Times New Roman" panose="02020603050405020304" pitchFamily="18" charset="0"/>
            </a:rPr>
            <a:t>кәсіби дамуды жүзеге асыру</a:t>
          </a:r>
        </a:p>
        <a:p>
          <a:r>
            <a:rPr lang="kk-KZ" b="1" dirty="0">
              <a:latin typeface="Times New Roman" panose="02020603050405020304" pitchFamily="18" charset="0"/>
              <a:cs typeface="Times New Roman" panose="02020603050405020304" pitchFamily="18" charset="0"/>
            </a:rPr>
            <a:t>3-міндет:</a:t>
          </a:r>
          <a:r>
            <a:rPr lang="kk-KZ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kk-KZ" dirty="0"/>
            <a:t>өз тәжірибесі мен әріптестердің тәжірибесін зерттеу</a:t>
          </a:r>
          <a:endParaRPr lang="kk-KZ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r>
            <a:rPr lang="kk-KZ" b="1" dirty="0">
              <a:latin typeface="Times New Roman" panose="02020603050405020304" pitchFamily="18" charset="0"/>
              <a:cs typeface="Times New Roman" panose="02020603050405020304" pitchFamily="18" charset="0"/>
            </a:rPr>
            <a:t>4-міндет: </a:t>
          </a:r>
          <a:r>
            <a:rPr lang="kk-KZ" dirty="0">
              <a:latin typeface="Times New Roman" panose="02020603050405020304" pitchFamily="18" charset="0"/>
              <a:cs typeface="Times New Roman" panose="02020603050405020304" pitchFamily="18" charset="0"/>
            </a:rPr>
            <a:t>білім беру процесін зерттеу</a:t>
          </a:r>
          <a:endParaRPr lang="ru-RU" b="1" dirty="0"/>
        </a:p>
      </dgm:t>
    </dgm:pt>
    <dgm:pt modelId="{9F51F94C-7534-4586-A111-5B7F04410EC9}" type="parTrans" cxnId="{BB9CAFEF-34F4-4BE9-A81C-CA5C54BD4832}">
      <dgm:prSet/>
      <dgm:spPr/>
      <dgm:t>
        <a:bodyPr/>
        <a:lstStyle/>
        <a:p>
          <a:endParaRPr lang="ru-RU"/>
        </a:p>
      </dgm:t>
    </dgm:pt>
    <dgm:pt modelId="{32D6F47D-BC43-4EF0-B0FA-78A73758FF6B}" type="sibTrans" cxnId="{BB9CAFEF-34F4-4BE9-A81C-CA5C54BD4832}">
      <dgm:prSet/>
      <dgm:spPr/>
      <dgm:t>
        <a:bodyPr/>
        <a:lstStyle/>
        <a:p>
          <a:endParaRPr lang="ru-RU"/>
        </a:p>
      </dgm:t>
    </dgm:pt>
    <dgm:pt modelId="{443F0AF5-68A6-4509-ADEB-28B82D0607B2}">
      <dgm:prSet phldrT="[Текст]" custT="1"/>
      <dgm:spPr/>
      <dgm:t>
        <a:bodyPr/>
        <a:lstStyle/>
        <a:p>
          <a:r>
            <a:rPr lang="kk-KZ" sz="1600" b="1" dirty="0">
              <a:latin typeface="Times New Roman" panose="02020603050405020304" pitchFamily="18" charset="0"/>
              <a:cs typeface="Times New Roman" panose="02020603050405020304" pitchFamily="18" charset="0"/>
            </a:rPr>
            <a:t>1-міндет: </a:t>
          </a:r>
          <a:r>
            <a:rPr lang="kk-KZ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мектепте және одан тыс жерлерде этика мен мінез-құлықтың жоғары стандарттарын сақтау</a:t>
          </a:r>
          <a:endParaRPr lang="kk-KZ" sz="16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r>
            <a:rPr lang="kk-KZ" sz="1600" b="1" dirty="0">
              <a:latin typeface="Times New Roman" panose="02020603050405020304" pitchFamily="18" charset="0"/>
              <a:cs typeface="Times New Roman" panose="02020603050405020304" pitchFamily="18" charset="0"/>
            </a:rPr>
            <a:t>2-міндет: </a:t>
          </a:r>
          <a:r>
            <a:rPr lang="kk-KZ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біртұтас құндылықтарды қабылдау арқылы тұлғаның құндылық-семантикалық саласын кеңейту және нығайту</a:t>
          </a:r>
          <a:endParaRPr lang="ru-RU" sz="1600" dirty="0"/>
        </a:p>
      </dgm:t>
    </dgm:pt>
    <dgm:pt modelId="{E48699F8-3F60-40BC-A339-91D86AFCD7B5}" type="parTrans" cxnId="{596E31EC-78C5-4DBC-ADF3-EAA076B1A879}">
      <dgm:prSet/>
      <dgm:spPr/>
      <dgm:t>
        <a:bodyPr/>
        <a:lstStyle/>
        <a:p>
          <a:endParaRPr lang="ru-RU"/>
        </a:p>
      </dgm:t>
    </dgm:pt>
    <dgm:pt modelId="{89FB36F9-D45B-43E3-8FE1-EFD4105302AD}" type="sibTrans" cxnId="{596E31EC-78C5-4DBC-ADF3-EAA076B1A879}">
      <dgm:prSet/>
      <dgm:spPr/>
      <dgm:t>
        <a:bodyPr/>
        <a:lstStyle/>
        <a:p>
          <a:endParaRPr lang="ru-RU"/>
        </a:p>
      </dgm:t>
    </dgm:pt>
    <dgm:pt modelId="{2CBAC265-DD12-479B-9473-DF978E8CCA73}" type="pres">
      <dgm:prSet presAssocID="{4D1D961D-F79A-496E-884F-13F7FF46C7CC}" presName="linear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94846FD-FBFE-4DCF-B302-07B0DAFCC34D}" type="pres">
      <dgm:prSet presAssocID="{5D4367BF-7FB9-48FC-A076-FA11C9E730FF}" presName="comp" presStyleCnt="0"/>
      <dgm:spPr/>
    </dgm:pt>
    <dgm:pt modelId="{5CC99E12-0A13-46A4-BF07-A4A9F6E0CABA}" type="pres">
      <dgm:prSet presAssocID="{5D4367BF-7FB9-48FC-A076-FA11C9E730FF}" presName="box" presStyleLbl="node1" presStyleIdx="0" presStyleCnt="4"/>
      <dgm:spPr/>
      <dgm:t>
        <a:bodyPr/>
        <a:lstStyle/>
        <a:p>
          <a:endParaRPr lang="ru-RU"/>
        </a:p>
      </dgm:t>
    </dgm:pt>
    <dgm:pt modelId="{7BE40A44-5FAB-49C1-8CE7-A7E28B520653}" type="pres">
      <dgm:prSet presAssocID="{5D4367BF-7FB9-48FC-A076-FA11C9E730FF}" presName="img" presStyleLbl="fgImgPlace1" presStyleIdx="0" presStyleCnt="4"/>
      <dgm:spPr/>
    </dgm:pt>
    <dgm:pt modelId="{5A15BDBC-0E7E-4C32-9B0B-30E8715DFE75}" type="pres">
      <dgm:prSet presAssocID="{5D4367BF-7FB9-48FC-A076-FA11C9E730FF}" presName="text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3047327-D70E-45DA-8425-A4FC29848FEC}" type="pres">
      <dgm:prSet presAssocID="{40F50B3D-E3FD-4DCC-AE9E-23BC6AEF01CD}" presName="spacer" presStyleCnt="0"/>
      <dgm:spPr/>
    </dgm:pt>
    <dgm:pt modelId="{9A0E4990-3BE7-4423-9E91-4AB838443675}" type="pres">
      <dgm:prSet presAssocID="{23DD2D7A-59D6-48E1-A925-9536EB2811DB}" presName="comp" presStyleCnt="0"/>
      <dgm:spPr/>
    </dgm:pt>
    <dgm:pt modelId="{D06D05AF-F46E-42E9-9DDF-A6D7DD8CF3CD}" type="pres">
      <dgm:prSet presAssocID="{23DD2D7A-59D6-48E1-A925-9536EB2811DB}" presName="box" presStyleLbl="node1" presStyleIdx="1" presStyleCnt="4"/>
      <dgm:spPr/>
      <dgm:t>
        <a:bodyPr/>
        <a:lstStyle/>
        <a:p>
          <a:endParaRPr lang="ru-RU"/>
        </a:p>
      </dgm:t>
    </dgm:pt>
    <dgm:pt modelId="{0D936684-F0C1-4C44-B115-D33542F6442E}" type="pres">
      <dgm:prSet presAssocID="{23DD2D7A-59D6-48E1-A925-9536EB2811DB}" presName="img" presStyleLbl="fgImgPlace1" presStyleIdx="1" presStyleCnt="4"/>
      <dgm:spPr/>
    </dgm:pt>
    <dgm:pt modelId="{F8A0C5D5-A7C5-4905-B2AB-A267E2ADFE81}" type="pres">
      <dgm:prSet presAssocID="{23DD2D7A-59D6-48E1-A925-9536EB2811DB}" presName="text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40E6CA4-116D-4FA9-8654-2A16822FCEBC}" type="pres">
      <dgm:prSet presAssocID="{8ED61DA6-6362-4DA8-99E8-3FA7D6138ED3}" presName="spacer" presStyleCnt="0"/>
      <dgm:spPr/>
    </dgm:pt>
    <dgm:pt modelId="{496ABFE2-1B85-40C2-A21D-D74F371D702B}" type="pres">
      <dgm:prSet presAssocID="{443F0AF5-68A6-4509-ADEB-28B82D0607B2}" presName="comp" presStyleCnt="0"/>
      <dgm:spPr/>
    </dgm:pt>
    <dgm:pt modelId="{78A1A923-629C-4D2B-9BC2-E9FD042E53F6}" type="pres">
      <dgm:prSet presAssocID="{443F0AF5-68A6-4509-ADEB-28B82D0607B2}" presName="box" presStyleLbl="node1" presStyleIdx="2" presStyleCnt="4"/>
      <dgm:spPr/>
      <dgm:t>
        <a:bodyPr/>
        <a:lstStyle/>
        <a:p>
          <a:endParaRPr lang="ru-RU"/>
        </a:p>
      </dgm:t>
    </dgm:pt>
    <dgm:pt modelId="{417CDD96-1EB1-40FD-8C16-D515214475BC}" type="pres">
      <dgm:prSet presAssocID="{443F0AF5-68A6-4509-ADEB-28B82D0607B2}" presName="img" presStyleLbl="fgImgPlace1" presStyleIdx="2" presStyleCnt="4"/>
      <dgm:spPr/>
    </dgm:pt>
    <dgm:pt modelId="{2F1440B0-52E3-423B-AB40-932406C29C77}" type="pres">
      <dgm:prSet presAssocID="{443F0AF5-68A6-4509-ADEB-28B82D0607B2}" presName="text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781850C-6310-4775-9685-E517C3B9F230}" type="pres">
      <dgm:prSet presAssocID="{89FB36F9-D45B-43E3-8FE1-EFD4105302AD}" presName="spacer" presStyleCnt="0"/>
      <dgm:spPr/>
    </dgm:pt>
    <dgm:pt modelId="{34F48C76-A1ED-4A7D-8CAE-185B0B9BB59D}" type="pres">
      <dgm:prSet presAssocID="{CD870EF4-766B-4771-A00A-3C3BC3738E0C}" presName="comp" presStyleCnt="0"/>
      <dgm:spPr/>
    </dgm:pt>
    <dgm:pt modelId="{B36E8E46-DD34-480D-B088-682A620DB316}" type="pres">
      <dgm:prSet presAssocID="{CD870EF4-766B-4771-A00A-3C3BC3738E0C}" presName="box" presStyleLbl="node1" presStyleIdx="3" presStyleCnt="4"/>
      <dgm:spPr/>
      <dgm:t>
        <a:bodyPr/>
        <a:lstStyle/>
        <a:p>
          <a:endParaRPr lang="ru-RU"/>
        </a:p>
      </dgm:t>
    </dgm:pt>
    <dgm:pt modelId="{40763F95-6D2A-4622-8403-E2C1E93A53EC}" type="pres">
      <dgm:prSet presAssocID="{CD870EF4-766B-4771-A00A-3C3BC3738E0C}" presName="img" presStyleLbl="fgImgPlace1" presStyleIdx="3" presStyleCnt="4"/>
      <dgm:spPr/>
    </dgm:pt>
    <dgm:pt modelId="{C4A92FC7-55E9-4F3E-92B4-AA072B957921}" type="pres">
      <dgm:prSet presAssocID="{CD870EF4-766B-4771-A00A-3C3BC3738E0C}" presName="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D20FFAF-DB36-44D2-B001-FA5F183A06E7}" type="presOf" srcId="{23DD2D7A-59D6-48E1-A925-9536EB2811DB}" destId="{D06D05AF-F46E-42E9-9DDF-A6D7DD8CF3CD}" srcOrd="0" destOrd="0" presId="urn:microsoft.com/office/officeart/2005/8/layout/vList4"/>
    <dgm:cxn modelId="{D873E661-4DC1-4408-B924-7CE941F4702A}" type="presOf" srcId="{4D1D961D-F79A-496E-884F-13F7FF46C7CC}" destId="{2CBAC265-DD12-479B-9473-DF978E8CCA73}" srcOrd="0" destOrd="0" presId="urn:microsoft.com/office/officeart/2005/8/layout/vList4"/>
    <dgm:cxn modelId="{BB9CAFEF-34F4-4BE9-A81C-CA5C54BD4832}" srcId="{4D1D961D-F79A-496E-884F-13F7FF46C7CC}" destId="{CD870EF4-766B-4771-A00A-3C3BC3738E0C}" srcOrd="3" destOrd="0" parTransId="{9F51F94C-7534-4586-A111-5B7F04410EC9}" sibTransId="{32D6F47D-BC43-4EF0-B0FA-78A73758FF6B}"/>
    <dgm:cxn modelId="{7D9B5DE6-9EF4-41B9-A737-6F11CE4C4CED}" type="presOf" srcId="{CD870EF4-766B-4771-A00A-3C3BC3738E0C}" destId="{C4A92FC7-55E9-4F3E-92B4-AA072B957921}" srcOrd="1" destOrd="0" presId="urn:microsoft.com/office/officeart/2005/8/layout/vList4"/>
    <dgm:cxn modelId="{CC1CF57F-26EF-4C77-98CA-6617D3187EA8}" type="presOf" srcId="{23DD2D7A-59D6-48E1-A925-9536EB2811DB}" destId="{F8A0C5D5-A7C5-4905-B2AB-A267E2ADFE81}" srcOrd="1" destOrd="0" presId="urn:microsoft.com/office/officeart/2005/8/layout/vList4"/>
    <dgm:cxn modelId="{69DA0783-2BD4-4D1A-923E-E6A80D583F7C}" type="presOf" srcId="{5D4367BF-7FB9-48FC-A076-FA11C9E730FF}" destId="{5CC99E12-0A13-46A4-BF07-A4A9F6E0CABA}" srcOrd="0" destOrd="0" presId="urn:microsoft.com/office/officeart/2005/8/layout/vList4"/>
    <dgm:cxn modelId="{33F1D495-1180-4B8F-8BCC-59D8BE87EFDD}" type="presOf" srcId="{443F0AF5-68A6-4509-ADEB-28B82D0607B2}" destId="{2F1440B0-52E3-423B-AB40-932406C29C77}" srcOrd="1" destOrd="0" presId="urn:microsoft.com/office/officeart/2005/8/layout/vList4"/>
    <dgm:cxn modelId="{3B7AAA5C-3982-4DC6-BA18-9FEB7B371D45}" srcId="{4D1D961D-F79A-496E-884F-13F7FF46C7CC}" destId="{5D4367BF-7FB9-48FC-A076-FA11C9E730FF}" srcOrd="0" destOrd="0" parTransId="{234DA3F4-83D8-4F95-B3E0-E257BEBDD844}" sibTransId="{40F50B3D-E3FD-4DCC-AE9E-23BC6AEF01CD}"/>
    <dgm:cxn modelId="{1B8C3708-1150-48AD-9E10-A157C8C001CA}" type="presOf" srcId="{CD870EF4-766B-4771-A00A-3C3BC3738E0C}" destId="{B36E8E46-DD34-480D-B088-682A620DB316}" srcOrd="0" destOrd="0" presId="urn:microsoft.com/office/officeart/2005/8/layout/vList4"/>
    <dgm:cxn modelId="{AAF0F465-3CED-4C68-8930-2EC2B8163164}" type="presOf" srcId="{443F0AF5-68A6-4509-ADEB-28B82D0607B2}" destId="{78A1A923-629C-4D2B-9BC2-E9FD042E53F6}" srcOrd="0" destOrd="0" presId="urn:microsoft.com/office/officeart/2005/8/layout/vList4"/>
    <dgm:cxn modelId="{14F8B247-E76E-4FCE-B36D-65B2A8A3D295}" srcId="{4D1D961D-F79A-496E-884F-13F7FF46C7CC}" destId="{23DD2D7A-59D6-48E1-A925-9536EB2811DB}" srcOrd="1" destOrd="0" parTransId="{42DCE501-B459-4B0B-937D-C418305ED7CC}" sibTransId="{8ED61DA6-6362-4DA8-99E8-3FA7D6138ED3}"/>
    <dgm:cxn modelId="{2BD8475A-38E7-4F1D-A1A5-9ECD3EF17DC0}" type="presOf" srcId="{5D4367BF-7FB9-48FC-A076-FA11C9E730FF}" destId="{5A15BDBC-0E7E-4C32-9B0B-30E8715DFE75}" srcOrd="1" destOrd="0" presId="urn:microsoft.com/office/officeart/2005/8/layout/vList4"/>
    <dgm:cxn modelId="{596E31EC-78C5-4DBC-ADF3-EAA076B1A879}" srcId="{4D1D961D-F79A-496E-884F-13F7FF46C7CC}" destId="{443F0AF5-68A6-4509-ADEB-28B82D0607B2}" srcOrd="2" destOrd="0" parTransId="{E48699F8-3F60-40BC-A339-91D86AFCD7B5}" sibTransId="{89FB36F9-D45B-43E3-8FE1-EFD4105302AD}"/>
    <dgm:cxn modelId="{97B293A9-FA54-49E3-9673-A78611C35B45}" type="presParOf" srcId="{2CBAC265-DD12-479B-9473-DF978E8CCA73}" destId="{E94846FD-FBFE-4DCF-B302-07B0DAFCC34D}" srcOrd="0" destOrd="0" presId="urn:microsoft.com/office/officeart/2005/8/layout/vList4"/>
    <dgm:cxn modelId="{CF318C6B-0ED4-4F20-9BB2-5D4AF5E8ED63}" type="presParOf" srcId="{E94846FD-FBFE-4DCF-B302-07B0DAFCC34D}" destId="{5CC99E12-0A13-46A4-BF07-A4A9F6E0CABA}" srcOrd="0" destOrd="0" presId="urn:microsoft.com/office/officeart/2005/8/layout/vList4"/>
    <dgm:cxn modelId="{6FF4913F-1DA9-4CA3-A604-CDE46A856E5C}" type="presParOf" srcId="{E94846FD-FBFE-4DCF-B302-07B0DAFCC34D}" destId="{7BE40A44-5FAB-49C1-8CE7-A7E28B520653}" srcOrd="1" destOrd="0" presId="urn:microsoft.com/office/officeart/2005/8/layout/vList4"/>
    <dgm:cxn modelId="{5F4A35E4-CF78-47E6-A180-42CF77F8054A}" type="presParOf" srcId="{E94846FD-FBFE-4DCF-B302-07B0DAFCC34D}" destId="{5A15BDBC-0E7E-4C32-9B0B-30E8715DFE75}" srcOrd="2" destOrd="0" presId="urn:microsoft.com/office/officeart/2005/8/layout/vList4"/>
    <dgm:cxn modelId="{DC7661C9-1C5B-41A6-B4AD-9EADA94E4DE9}" type="presParOf" srcId="{2CBAC265-DD12-479B-9473-DF978E8CCA73}" destId="{53047327-D70E-45DA-8425-A4FC29848FEC}" srcOrd="1" destOrd="0" presId="urn:microsoft.com/office/officeart/2005/8/layout/vList4"/>
    <dgm:cxn modelId="{5604D85E-05F4-4DED-9DD6-4970954E59B0}" type="presParOf" srcId="{2CBAC265-DD12-479B-9473-DF978E8CCA73}" destId="{9A0E4990-3BE7-4423-9E91-4AB838443675}" srcOrd="2" destOrd="0" presId="urn:microsoft.com/office/officeart/2005/8/layout/vList4"/>
    <dgm:cxn modelId="{9B24F34F-ADE2-4FF3-B8FB-00790CBFA168}" type="presParOf" srcId="{9A0E4990-3BE7-4423-9E91-4AB838443675}" destId="{D06D05AF-F46E-42E9-9DDF-A6D7DD8CF3CD}" srcOrd="0" destOrd="0" presId="urn:microsoft.com/office/officeart/2005/8/layout/vList4"/>
    <dgm:cxn modelId="{9738EFC6-C170-4622-9611-EB4B1D0045AF}" type="presParOf" srcId="{9A0E4990-3BE7-4423-9E91-4AB838443675}" destId="{0D936684-F0C1-4C44-B115-D33542F6442E}" srcOrd="1" destOrd="0" presId="urn:microsoft.com/office/officeart/2005/8/layout/vList4"/>
    <dgm:cxn modelId="{4D558362-2B2E-4AFC-9241-9854EEFE6005}" type="presParOf" srcId="{9A0E4990-3BE7-4423-9E91-4AB838443675}" destId="{F8A0C5D5-A7C5-4905-B2AB-A267E2ADFE81}" srcOrd="2" destOrd="0" presId="urn:microsoft.com/office/officeart/2005/8/layout/vList4"/>
    <dgm:cxn modelId="{03A01EFA-DE71-43A0-B3CE-04D14366BC98}" type="presParOf" srcId="{2CBAC265-DD12-479B-9473-DF978E8CCA73}" destId="{140E6CA4-116D-4FA9-8654-2A16822FCEBC}" srcOrd="3" destOrd="0" presId="urn:microsoft.com/office/officeart/2005/8/layout/vList4"/>
    <dgm:cxn modelId="{8A66EB8E-A809-4CBA-9E46-D16F928AC773}" type="presParOf" srcId="{2CBAC265-DD12-479B-9473-DF978E8CCA73}" destId="{496ABFE2-1B85-40C2-A21D-D74F371D702B}" srcOrd="4" destOrd="0" presId="urn:microsoft.com/office/officeart/2005/8/layout/vList4"/>
    <dgm:cxn modelId="{C870847D-A049-4924-9476-C6B80507BEDA}" type="presParOf" srcId="{496ABFE2-1B85-40C2-A21D-D74F371D702B}" destId="{78A1A923-629C-4D2B-9BC2-E9FD042E53F6}" srcOrd="0" destOrd="0" presId="urn:microsoft.com/office/officeart/2005/8/layout/vList4"/>
    <dgm:cxn modelId="{5447C7F6-1453-4561-8563-0F6155ECF6DC}" type="presParOf" srcId="{496ABFE2-1B85-40C2-A21D-D74F371D702B}" destId="{417CDD96-1EB1-40FD-8C16-D515214475BC}" srcOrd="1" destOrd="0" presId="urn:microsoft.com/office/officeart/2005/8/layout/vList4"/>
    <dgm:cxn modelId="{7BBD873A-26E0-43FC-AC3D-79FDB95AF927}" type="presParOf" srcId="{496ABFE2-1B85-40C2-A21D-D74F371D702B}" destId="{2F1440B0-52E3-423B-AB40-932406C29C77}" srcOrd="2" destOrd="0" presId="urn:microsoft.com/office/officeart/2005/8/layout/vList4"/>
    <dgm:cxn modelId="{B3821D4E-CEFA-4EE3-99B5-9B530CA8C6EC}" type="presParOf" srcId="{2CBAC265-DD12-479B-9473-DF978E8CCA73}" destId="{9781850C-6310-4775-9685-E517C3B9F230}" srcOrd="5" destOrd="0" presId="urn:microsoft.com/office/officeart/2005/8/layout/vList4"/>
    <dgm:cxn modelId="{A9EE8876-BABF-40AE-B924-07BF02B2BBC3}" type="presParOf" srcId="{2CBAC265-DD12-479B-9473-DF978E8CCA73}" destId="{34F48C76-A1ED-4A7D-8CAE-185B0B9BB59D}" srcOrd="6" destOrd="0" presId="urn:microsoft.com/office/officeart/2005/8/layout/vList4"/>
    <dgm:cxn modelId="{4BE4F9C1-14D7-4E02-990A-7730DB8BC9CB}" type="presParOf" srcId="{34F48C76-A1ED-4A7D-8CAE-185B0B9BB59D}" destId="{B36E8E46-DD34-480D-B088-682A620DB316}" srcOrd="0" destOrd="0" presId="urn:microsoft.com/office/officeart/2005/8/layout/vList4"/>
    <dgm:cxn modelId="{8EB32B8E-4F34-4B1B-BB4D-AB1316D9A469}" type="presParOf" srcId="{34F48C76-A1ED-4A7D-8CAE-185B0B9BB59D}" destId="{40763F95-6D2A-4622-8403-E2C1E93A53EC}" srcOrd="1" destOrd="0" presId="urn:microsoft.com/office/officeart/2005/8/layout/vList4"/>
    <dgm:cxn modelId="{3904B437-3A88-493D-A39C-4171DCC68D19}" type="presParOf" srcId="{34F48C76-A1ED-4A7D-8CAE-185B0B9BB59D}" destId="{C4A92FC7-55E9-4F3E-92B4-AA072B957921}" srcOrd="2" destOrd="0" presId="urn:microsoft.com/office/officeart/2005/8/layout/vList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C675A65-A554-4F4E-A411-D6E148D9B78F}">
      <dsp:nvSpPr>
        <dsp:cNvPr id="0" name=""/>
        <dsp:cNvSpPr/>
      </dsp:nvSpPr>
      <dsp:spPr>
        <a:xfrm>
          <a:off x="3609112" y="2101254"/>
          <a:ext cx="1058159" cy="104008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13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Заманауи мұғалім</a:t>
          </a:r>
          <a:endParaRPr lang="ru-RU" sz="13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764076" y="2253571"/>
        <a:ext cx="748231" cy="735451"/>
      </dsp:txXfrm>
    </dsp:sp>
    <dsp:sp modelId="{AB7BD580-082B-4D06-A07B-A905E5518F53}">
      <dsp:nvSpPr>
        <dsp:cNvPr id="0" name=""/>
        <dsp:cNvSpPr/>
      </dsp:nvSpPr>
      <dsp:spPr>
        <a:xfrm rot="16200000">
          <a:off x="3851035" y="1363599"/>
          <a:ext cx="574311" cy="42421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000" kern="1200"/>
        </a:p>
      </dsp:txBody>
      <dsp:txXfrm>
        <a:off x="3914667" y="1512073"/>
        <a:ext cx="447048" cy="254526"/>
      </dsp:txXfrm>
    </dsp:sp>
    <dsp:sp modelId="{78DEFCA7-30A1-4AEE-9DE3-5874A1C7AB59}">
      <dsp:nvSpPr>
        <dsp:cNvPr id="0" name=""/>
        <dsp:cNvSpPr/>
      </dsp:nvSpPr>
      <dsp:spPr>
        <a:xfrm>
          <a:off x="3639120" y="19504"/>
          <a:ext cx="998142" cy="99814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12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Әскери педагогикалық білім</a:t>
          </a:r>
          <a:endParaRPr lang="ru-RU" sz="1200" kern="1200" dirty="0"/>
        </a:p>
      </dsp:txBody>
      <dsp:txXfrm>
        <a:off x="3785295" y="165679"/>
        <a:ext cx="705792" cy="705792"/>
      </dsp:txXfrm>
    </dsp:sp>
    <dsp:sp modelId="{D8AA3182-C513-4D31-8E5C-3D02B6A7D888}">
      <dsp:nvSpPr>
        <dsp:cNvPr id="0" name=""/>
        <dsp:cNvSpPr/>
      </dsp:nvSpPr>
      <dsp:spPr>
        <a:xfrm rot="18360000">
          <a:off x="4467362" y="1562010"/>
          <a:ext cx="572684" cy="42421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000" kern="1200"/>
        </a:p>
      </dsp:txBody>
      <dsp:txXfrm>
        <a:off x="4493592" y="1698331"/>
        <a:ext cx="445421" cy="254526"/>
      </dsp:txXfrm>
    </dsp:sp>
    <dsp:sp modelId="{895E6649-DABE-4D9F-A4F7-1EB974262DCC}">
      <dsp:nvSpPr>
        <dsp:cNvPr id="0" name=""/>
        <dsp:cNvSpPr/>
      </dsp:nvSpPr>
      <dsp:spPr>
        <a:xfrm>
          <a:off x="4875068" y="421088"/>
          <a:ext cx="998142" cy="99814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1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Ұйымдастырушылық-әдістемелік қабілетт</a:t>
          </a:r>
          <a:r>
            <a:rPr lang="kk-KZ" sz="1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ер</a:t>
          </a:r>
          <a:endParaRPr lang="ru-RU" sz="1200" kern="1200" dirty="0"/>
        </a:p>
      </dsp:txBody>
      <dsp:txXfrm>
        <a:off x="5021243" y="567263"/>
        <a:ext cx="705792" cy="705792"/>
      </dsp:txXfrm>
    </dsp:sp>
    <dsp:sp modelId="{39D82508-87B1-49A1-928C-266200028742}">
      <dsp:nvSpPr>
        <dsp:cNvPr id="0" name=""/>
        <dsp:cNvSpPr/>
      </dsp:nvSpPr>
      <dsp:spPr>
        <a:xfrm rot="20520000">
          <a:off x="4851607" y="2084788"/>
          <a:ext cx="569990" cy="42421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000" kern="1200"/>
        </a:p>
      </dsp:txBody>
      <dsp:txXfrm>
        <a:off x="4854721" y="2189293"/>
        <a:ext cx="442727" cy="254526"/>
      </dsp:txXfrm>
    </dsp:sp>
    <dsp:sp modelId="{304BF689-31A8-4561-984F-1D42E0B133AC}">
      <dsp:nvSpPr>
        <dsp:cNvPr id="0" name=""/>
        <dsp:cNvSpPr/>
      </dsp:nvSpPr>
      <dsp:spPr>
        <a:xfrm>
          <a:off x="5638926" y="1472448"/>
          <a:ext cx="998142" cy="99814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1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Қарым-қатынас</a:t>
          </a:r>
          <a:endParaRPr lang="ru-RU" sz="1200" kern="1200" dirty="0"/>
        </a:p>
      </dsp:txBody>
      <dsp:txXfrm>
        <a:off x="5785101" y="1618623"/>
        <a:ext cx="705792" cy="705792"/>
      </dsp:txXfrm>
    </dsp:sp>
    <dsp:sp modelId="{9C3C5C91-63A8-46A4-B2C7-F6D91F7DEEE5}">
      <dsp:nvSpPr>
        <dsp:cNvPr id="0" name=""/>
        <dsp:cNvSpPr/>
      </dsp:nvSpPr>
      <dsp:spPr>
        <a:xfrm rot="1080000">
          <a:off x="4844620" y="2728259"/>
          <a:ext cx="551122" cy="42421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000" kern="1200"/>
        </a:p>
      </dsp:txBody>
      <dsp:txXfrm>
        <a:off x="4847734" y="2793438"/>
        <a:ext cx="423859" cy="254526"/>
      </dsp:txXfrm>
    </dsp:sp>
    <dsp:sp modelId="{4C41D14B-BF19-4946-A78C-990BC19A76EF}">
      <dsp:nvSpPr>
        <dsp:cNvPr id="0" name=""/>
        <dsp:cNvSpPr/>
      </dsp:nvSpPr>
      <dsp:spPr>
        <a:xfrm>
          <a:off x="5597633" y="2782702"/>
          <a:ext cx="1080729" cy="97674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1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Мәдени  құзыреттілік</a:t>
          </a:r>
          <a:endParaRPr lang="ru-RU" sz="1000" kern="1200" dirty="0"/>
        </a:p>
      </dsp:txBody>
      <dsp:txXfrm>
        <a:off x="5755902" y="2925743"/>
        <a:ext cx="764191" cy="690660"/>
      </dsp:txXfrm>
    </dsp:sp>
    <dsp:sp modelId="{D9BA1DE1-7EAB-4F81-ABDD-2B86C8148310}">
      <dsp:nvSpPr>
        <dsp:cNvPr id="0" name=""/>
        <dsp:cNvSpPr/>
      </dsp:nvSpPr>
      <dsp:spPr>
        <a:xfrm rot="3240000">
          <a:off x="4467362" y="3256372"/>
          <a:ext cx="572684" cy="42421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000" kern="1200"/>
        </a:p>
      </dsp:txBody>
      <dsp:txXfrm>
        <a:off x="4493592" y="3289735"/>
        <a:ext cx="445421" cy="254526"/>
      </dsp:txXfrm>
    </dsp:sp>
    <dsp:sp modelId="{EF427E04-D19C-4F66-AEB5-6FFDE80E627A}">
      <dsp:nvSpPr>
        <dsp:cNvPr id="0" name=""/>
        <dsp:cNvSpPr/>
      </dsp:nvSpPr>
      <dsp:spPr>
        <a:xfrm>
          <a:off x="4875068" y="3823362"/>
          <a:ext cx="998142" cy="99814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11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Өмір бойы білім алу мүмкіндігі</a:t>
          </a:r>
          <a:endParaRPr lang="ru-RU" sz="1100" kern="1200" dirty="0"/>
        </a:p>
      </dsp:txBody>
      <dsp:txXfrm>
        <a:off x="5021243" y="3969537"/>
        <a:ext cx="705792" cy="705792"/>
      </dsp:txXfrm>
    </dsp:sp>
    <dsp:sp modelId="{84E68DC7-E15C-4012-87B2-2AE35E00913F}">
      <dsp:nvSpPr>
        <dsp:cNvPr id="0" name=""/>
        <dsp:cNvSpPr/>
      </dsp:nvSpPr>
      <dsp:spPr>
        <a:xfrm rot="5400000">
          <a:off x="3851035" y="3454783"/>
          <a:ext cx="574311" cy="42421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000" kern="1200"/>
        </a:p>
      </dsp:txBody>
      <dsp:txXfrm>
        <a:off x="3914667" y="3475994"/>
        <a:ext cx="447048" cy="254526"/>
      </dsp:txXfrm>
    </dsp:sp>
    <dsp:sp modelId="{F2B5DB7B-F119-4104-8F8E-B20C0D27DEFD}">
      <dsp:nvSpPr>
        <dsp:cNvPr id="0" name=""/>
        <dsp:cNvSpPr/>
      </dsp:nvSpPr>
      <dsp:spPr>
        <a:xfrm>
          <a:off x="3622655" y="4224946"/>
          <a:ext cx="1031071" cy="99814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105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Ақпараттық дағдылар</a:t>
          </a:r>
          <a:endParaRPr lang="ru-RU" sz="1050" kern="1200" dirty="0"/>
        </a:p>
      </dsp:txBody>
      <dsp:txXfrm>
        <a:off x="3773652" y="4371121"/>
        <a:ext cx="729077" cy="705792"/>
      </dsp:txXfrm>
    </dsp:sp>
    <dsp:sp modelId="{6040535D-C797-42CB-B13B-C9A0ABBAF1F4}">
      <dsp:nvSpPr>
        <dsp:cNvPr id="0" name=""/>
        <dsp:cNvSpPr/>
      </dsp:nvSpPr>
      <dsp:spPr>
        <a:xfrm rot="7560000">
          <a:off x="3236336" y="3256372"/>
          <a:ext cx="572684" cy="42421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000" kern="1200"/>
        </a:p>
      </dsp:txBody>
      <dsp:txXfrm rot="10800000">
        <a:off x="3337369" y="3289735"/>
        <a:ext cx="445421" cy="254526"/>
      </dsp:txXfrm>
    </dsp:sp>
    <dsp:sp modelId="{3BAC51F9-7402-441A-8D12-498E5F4AC2D6}">
      <dsp:nvSpPr>
        <dsp:cNvPr id="0" name=""/>
        <dsp:cNvSpPr/>
      </dsp:nvSpPr>
      <dsp:spPr>
        <a:xfrm>
          <a:off x="2403171" y="3823362"/>
          <a:ext cx="998142" cy="99814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1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Шығармашылық</a:t>
          </a:r>
          <a:endParaRPr lang="ru-RU" sz="1200" kern="1200" dirty="0"/>
        </a:p>
      </dsp:txBody>
      <dsp:txXfrm>
        <a:off x="2549346" y="3969537"/>
        <a:ext cx="705792" cy="705792"/>
      </dsp:txXfrm>
    </dsp:sp>
    <dsp:sp modelId="{399B7600-0C01-4C72-A5E2-62F225919082}">
      <dsp:nvSpPr>
        <dsp:cNvPr id="0" name=""/>
        <dsp:cNvSpPr/>
      </dsp:nvSpPr>
      <dsp:spPr>
        <a:xfrm rot="9720000">
          <a:off x="2854785" y="2733594"/>
          <a:ext cx="569990" cy="42421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000" kern="1200"/>
        </a:p>
      </dsp:txBody>
      <dsp:txXfrm rot="10800000">
        <a:off x="2978934" y="2798773"/>
        <a:ext cx="442727" cy="254526"/>
      </dsp:txXfrm>
    </dsp:sp>
    <dsp:sp modelId="{89D360EC-38F1-4108-B1A1-64F99635FCA3}">
      <dsp:nvSpPr>
        <dsp:cNvPr id="0" name=""/>
        <dsp:cNvSpPr/>
      </dsp:nvSpPr>
      <dsp:spPr>
        <a:xfrm>
          <a:off x="1639313" y="2772002"/>
          <a:ext cx="998142" cy="99814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1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Жауапкершілік</a:t>
          </a:r>
          <a:endParaRPr lang="ru-RU" sz="1200" kern="1200" dirty="0"/>
        </a:p>
      </dsp:txBody>
      <dsp:txXfrm>
        <a:off x="1785488" y="2918177"/>
        <a:ext cx="705792" cy="705792"/>
      </dsp:txXfrm>
    </dsp:sp>
    <dsp:sp modelId="{44BDA9B8-591D-4083-82AF-02E86D3DD2D4}">
      <dsp:nvSpPr>
        <dsp:cNvPr id="0" name=""/>
        <dsp:cNvSpPr/>
      </dsp:nvSpPr>
      <dsp:spPr>
        <a:xfrm rot="11880000">
          <a:off x="2878673" y="2089717"/>
          <a:ext cx="552557" cy="42421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000" kern="1200"/>
        </a:p>
      </dsp:txBody>
      <dsp:txXfrm rot="10800000">
        <a:off x="3002822" y="2194222"/>
        <a:ext cx="425294" cy="254526"/>
      </dsp:txXfrm>
    </dsp:sp>
    <dsp:sp modelId="{7D45C659-073B-49AB-9E1C-6481B7FDCA05}">
      <dsp:nvSpPr>
        <dsp:cNvPr id="0" name=""/>
        <dsp:cNvSpPr/>
      </dsp:nvSpPr>
      <dsp:spPr>
        <a:xfrm>
          <a:off x="1602557" y="1472448"/>
          <a:ext cx="1071656" cy="99814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11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Қазіргі заманғы әскери өнер</a:t>
          </a:r>
          <a:endParaRPr lang="ru-RU" sz="1100" kern="1200" dirty="0"/>
        </a:p>
      </dsp:txBody>
      <dsp:txXfrm>
        <a:off x="1759497" y="1618623"/>
        <a:ext cx="757776" cy="705792"/>
      </dsp:txXfrm>
    </dsp:sp>
    <dsp:sp modelId="{26E8A76D-03A5-4CB8-98D6-05B2FB46DF0B}">
      <dsp:nvSpPr>
        <dsp:cNvPr id="0" name=""/>
        <dsp:cNvSpPr/>
      </dsp:nvSpPr>
      <dsp:spPr>
        <a:xfrm rot="14040000">
          <a:off x="3236336" y="1562010"/>
          <a:ext cx="572684" cy="42421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000" kern="1200"/>
        </a:p>
      </dsp:txBody>
      <dsp:txXfrm rot="10800000">
        <a:off x="3337369" y="1698331"/>
        <a:ext cx="445421" cy="254526"/>
      </dsp:txXfrm>
    </dsp:sp>
    <dsp:sp modelId="{C843CE24-D7FF-4588-A93F-59C33A15DDD2}">
      <dsp:nvSpPr>
        <dsp:cNvPr id="0" name=""/>
        <dsp:cNvSpPr/>
      </dsp:nvSpPr>
      <dsp:spPr>
        <a:xfrm>
          <a:off x="2403171" y="421088"/>
          <a:ext cx="998142" cy="99814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1200" kern="1200" dirty="0" smtClean="0"/>
            <a:t>Салауатты өмір салты</a:t>
          </a:r>
          <a:endParaRPr lang="ru-RU" sz="1200" kern="1200" dirty="0"/>
        </a:p>
      </dsp:txBody>
      <dsp:txXfrm>
        <a:off x="2549346" y="567263"/>
        <a:ext cx="705792" cy="70579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CC99E12-0A13-46A4-BF07-A4A9F6E0CABA}">
      <dsp:nvSpPr>
        <dsp:cNvPr id="0" name=""/>
        <dsp:cNvSpPr/>
      </dsp:nvSpPr>
      <dsp:spPr>
        <a:xfrm>
          <a:off x="0" y="0"/>
          <a:ext cx="8435280" cy="120542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16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1-міндет: </a:t>
          </a:r>
          <a:r>
            <a:rPr lang="kk-KZ" sz="1600" b="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оқу процесін жоспарлау</a:t>
          </a: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16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2-міндет: </a:t>
          </a:r>
          <a:r>
            <a:rPr lang="kk-KZ" sz="1600" b="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оқу процесін ұйымдастыру</a:t>
          </a:r>
          <a:endParaRPr lang="ru-RU" sz="1600" b="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807598" y="0"/>
        <a:ext cx="6627681" cy="1205423"/>
      </dsp:txXfrm>
    </dsp:sp>
    <dsp:sp modelId="{7BE40A44-5FAB-49C1-8CE7-A7E28B520653}">
      <dsp:nvSpPr>
        <dsp:cNvPr id="0" name=""/>
        <dsp:cNvSpPr/>
      </dsp:nvSpPr>
      <dsp:spPr>
        <a:xfrm>
          <a:off x="120542" y="120542"/>
          <a:ext cx="1687056" cy="964339"/>
        </a:xfrm>
        <a:prstGeom prst="roundRect">
          <a:avLst>
            <a:gd name="adj" fmla="val 1000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06D05AF-F46E-42E9-9DDF-A6D7DD8CF3CD}">
      <dsp:nvSpPr>
        <dsp:cNvPr id="0" name=""/>
        <dsp:cNvSpPr/>
      </dsp:nvSpPr>
      <dsp:spPr>
        <a:xfrm>
          <a:off x="0" y="1325966"/>
          <a:ext cx="8435280" cy="120542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16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1-міндет: </a:t>
          </a:r>
          <a:r>
            <a:rPr lang="kk-KZ" sz="1600" b="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оқушылардың білім мазмұнын меңгеру барысы мен деңгейін бақылау</a:t>
          </a:r>
          <a:endParaRPr lang="ru-RU" sz="1600" b="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807598" y="1325966"/>
        <a:ext cx="6627681" cy="1205423"/>
      </dsp:txXfrm>
    </dsp:sp>
    <dsp:sp modelId="{0D936684-F0C1-4C44-B115-D33542F6442E}">
      <dsp:nvSpPr>
        <dsp:cNvPr id="0" name=""/>
        <dsp:cNvSpPr/>
      </dsp:nvSpPr>
      <dsp:spPr>
        <a:xfrm>
          <a:off x="120542" y="1446508"/>
          <a:ext cx="1687056" cy="964339"/>
        </a:xfrm>
        <a:prstGeom prst="roundRect">
          <a:avLst>
            <a:gd name="adj" fmla="val 1000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8A1A923-629C-4D2B-9BC2-E9FD042E53F6}">
      <dsp:nvSpPr>
        <dsp:cNvPr id="0" name=""/>
        <dsp:cNvSpPr/>
      </dsp:nvSpPr>
      <dsp:spPr>
        <a:xfrm>
          <a:off x="0" y="2651932"/>
          <a:ext cx="8435280" cy="120542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16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1-міндет: </a:t>
          </a:r>
          <a:r>
            <a:rPr lang="kk-KZ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мектепте және одан тыс жерлерде этика мен мінез-құлықтың жоғары стандарттарын сақтау</a:t>
          </a:r>
          <a:endParaRPr lang="kk-KZ" sz="16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16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2-міндет: </a:t>
          </a:r>
          <a:r>
            <a:rPr lang="kk-KZ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біртұтас құндылықтарды қабылдау арқылы тұлғаның құндылық-семантикалық саласын кеңейту және нығайту</a:t>
          </a:r>
          <a:endParaRPr lang="ru-RU" sz="1600" kern="1200" dirty="0"/>
        </a:p>
      </dsp:txBody>
      <dsp:txXfrm>
        <a:off x="1807598" y="2651932"/>
        <a:ext cx="6627681" cy="1205423"/>
      </dsp:txXfrm>
    </dsp:sp>
    <dsp:sp modelId="{417CDD96-1EB1-40FD-8C16-D515214475BC}">
      <dsp:nvSpPr>
        <dsp:cNvPr id="0" name=""/>
        <dsp:cNvSpPr/>
      </dsp:nvSpPr>
      <dsp:spPr>
        <a:xfrm>
          <a:off x="120542" y="2772475"/>
          <a:ext cx="1687056" cy="964339"/>
        </a:xfrm>
        <a:prstGeom prst="roundRect">
          <a:avLst>
            <a:gd name="adj" fmla="val 1000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36E8E46-DD34-480D-B088-682A620DB316}">
      <dsp:nvSpPr>
        <dsp:cNvPr id="0" name=""/>
        <dsp:cNvSpPr/>
      </dsp:nvSpPr>
      <dsp:spPr>
        <a:xfrm>
          <a:off x="0" y="3977899"/>
          <a:ext cx="8435280" cy="120542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15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1-міндет: </a:t>
          </a:r>
          <a:r>
            <a:rPr lang="kk-KZ" sz="15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оқу-әдістемелік материалдарды дайындау және әзірлеу</a:t>
          </a:r>
          <a:endParaRPr lang="kk-KZ" sz="15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15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2-міндет: </a:t>
          </a:r>
          <a:r>
            <a:rPr lang="kk-KZ" sz="15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кәсіби дамуды жүзеге асыру</a:t>
          </a:r>
        </a:p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15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3-міндет:</a:t>
          </a:r>
          <a:r>
            <a:rPr lang="kk-KZ" sz="15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kk-KZ" sz="1500" kern="1200" dirty="0"/>
            <a:t>өз тәжірибесі мен әріптестердің тәжірибесін зерттеу</a:t>
          </a:r>
          <a:endParaRPr lang="kk-KZ" sz="15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15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4-міндет: </a:t>
          </a:r>
          <a:r>
            <a:rPr lang="kk-KZ" sz="15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білім беру процесін зерттеу</a:t>
          </a:r>
          <a:endParaRPr lang="ru-RU" sz="1500" b="1" kern="1200" dirty="0"/>
        </a:p>
      </dsp:txBody>
      <dsp:txXfrm>
        <a:off x="1807598" y="3977899"/>
        <a:ext cx="6627681" cy="1205423"/>
      </dsp:txXfrm>
    </dsp:sp>
    <dsp:sp modelId="{40763F95-6D2A-4622-8403-E2C1E93A53EC}">
      <dsp:nvSpPr>
        <dsp:cNvPr id="0" name=""/>
        <dsp:cNvSpPr/>
      </dsp:nvSpPr>
      <dsp:spPr>
        <a:xfrm>
          <a:off x="120542" y="4098441"/>
          <a:ext cx="1687056" cy="964339"/>
        </a:xfrm>
        <a:prstGeom prst="roundRect">
          <a:avLst>
            <a:gd name="adj" fmla="val 1000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4">
  <dgm:title val=""/>
  <dgm:desc val=""/>
  <dgm:catLst>
    <dgm:cat type="list" pri="13000"/>
    <dgm:cat type="picture" pri="26000"/>
    <dgm:cat type="pictureconvert" pri="26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resizeHandles val="exact"/>
    </dgm:varLst>
    <dgm:alg type="lin">
      <dgm:param type="linDir" val="fromT"/>
      <dgm:param type="vertAlign" val="t"/>
    </dgm:alg>
    <dgm:shape xmlns:r="http://schemas.openxmlformats.org/officeDocument/2006/relationships" r:blip="">
      <dgm:adjLst/>
    </dgm:shape>
    <dgm:presOf/>
    <dgm:constrLst>
      <dgm:constr type="w" for="ch" forName="comp" refType="w"/>
      <dgm:constr type="h" for="ch" forName="comp" refType="h"/>
      <dgm:constr type="h" for="ch" forName="spacer" refType="h" refFor="ch" refForName="comp" op="equ" fact="0.1"/>
      <dgm:constr type="primFontSz" for="des" forName="text" op="equ" val="65"/>
    </dgm:constrLst>
    <dgm:ruleLst/>
    <dgm:forEach name="Name0" axis="ch" ptType="node">
      <dgm:layoutNode name="comp" styleLbl="node1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l" for="ch" forName="img" refType="h" refFor="ch" refForName="box" fact="0.1"/>
              <dgm:constr type="h" for="ch" forName="text" refType="h"/>
              <dgm:constr type="l" for="ch" forName="text" refType="r" refFor="ch" refForName="img"/>
              <dgm:constr type="r" for="ch" forName="text" refType="w"/>
            </dgm:constrLst>
          </dgm:if>
          <dgm:else name="Name3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r" for="ch" forName="img" refType="w" refFor="ch" refForName="box"/>
              <dgm:constr type="rOff" for="ch" forName="img" refType="h" refFor="ch" refForName="box" fact="-0.1"/>
              <dgm:constr type="h" for="ch" forName="text" refType="h"/>
              <dgm:constr type="r" for="ch" forName="text" refType="l" refFor="ch" refForName="img"/>
              <dgm:constr type="l" for="ch" forName="text"/>
            </dgm:constrLst>
          </dgm:else>
        </dgm:choose>
        <dgm:ruleLst/>
        <dgm:layoutNode name="box" styleLbl="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/>
          <dgm:ruleLst/>
        </dgm:layoutNode>
        <dgm:layoutNode name="img" styleLbl="f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ext">
          <dgm:varLst>
            <dgm:bulletEnabled val="1"/>
          </dgm:varLst>
          <dgm:alg type="tx">
            <dgm:param type="parTxLTRAlign" val="l"/>
            <dgm:param type="parTxRTLAlign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Name4" axis="followSib" ptType="sibTrans" cnt="1">
        <dgm:layoutNode name="spacer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F7F216-85A9-48F7-B140-B723CB17365E}" type="datetimeFigureOut">
              <a:rPr lang="ru-RU" smtClean="0"/>
              <a:pPr/>
              <a:t>28.02.2025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D08DF9-FA44-4FDC-860A-768BFC6D07C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07940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4D08DF9-FA44-4FDC-860A-768BFC6D07CF}" type="slidenum">
              <a:rPr lang="ru-RU" smtClean="0"/>
              <a:pPr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89680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4D08DF9-FA44-4FDC-860A-768BFC6D07CF}" type="slidenum">
              <a:rPr lang="ru-RU" smtClean="0"/>
              <a:pPr/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280072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4D08DF9-FA44-4FDC-860A-768BFC6D07CF}" type="slidenum">
              <a:rPr lang="ru-RU" smtClean="0"/>
              <a:pPr/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2411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4D08DF9-FA44-4FDC-860A-768BFC6D07CF}" type="slidenum">
              <a:rPr lang="ru-RU" smtClean="0"/>
              <a:pPr/>
              <a:t>18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538298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4D08DF9-FA44-4FDC-860A-768BFC6D07CF}" type="slidenum">
              <a:rPr lang="ru-RU" smtClean="0"/>
              <a:pPr/>
              <a:t>19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768447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4D08DF9-FA44-4FDC-860A-768BFC6D07CF}" type="slidenum">
              <a:rPr lang="ru-RU" smtClean="0"/>
              <a:pPr/>
              <a:t>20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61376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24526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73825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28711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22561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87948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171999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28.02.2025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31668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28.02.2025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17849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28.02.2025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027232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16837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75744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28.02.2025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40236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908720"/>
            <a:ext cx="7930726" cy="2016224"/>
          </a:xfrm>
        </p:spPr>
        <p:txBody>
          <a:bodyPr>
            <a:noAutofit/>
          </a:bodyPr>
          <a:lstStyle/>
          <a:p>
            <a:r>
              <a:rPr lang="ru-RU" sz="3600" b="1" cap="none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6В01404 – Б</a:t>
            </a:r>
            <a:r>
              <a:rPr lang="kk-KZ" sz="3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астапқы </a:t>
            </a:r>
            <a:r>
              <a:rPr lang="kk-KZ" sz="3600" b="1" cap="none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әскери дайындық (01.02.2025) білім </a:t>
            </a:r>
            <a:r>
              <a:rPr lang="kk-KZ" sz="3600" b="1" cap="none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беру бағдарламасын бағалау есебі </a:t>
            </a:r>
            <a:r>
              <a:rPr lang="kk-KZ" sz="2400" cap="none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sz="2400" cap="none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</a:br>
            <a:endParaRPr lang="ru-RU" sz="2400" dirty="0">
              <a:solidFill>
                <a:schemeClr val="accent3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59632" y="4149080"/>
            <a:ext cx="6400800" cy="960512"/>
          </a:xfrm>
        </p:spPr>
        <p:txBody>
          <a:bodyPr>
            <a:normAutofit fontScale="25000" lnSpcReduction="20000"/>
          </a:bodyPr>
          <a:lstStyle/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r>
              <a:rPr lang="ru-RU" sz="9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2024-2025 </a:t>
            </a:r>
            <a:r>
              <a:rPr lang="ru-RU" sz="96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оқу</a:t>
            </a:r>
            <a:r>
              <a:rPr lang="ru-RU" sz="9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96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жылы</a:t>
            </a:r>
            <a:endParaRPr lang="ru-RU" sz="96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58204" cy="1439850"/>
          </a:xfrm>
        </p:spPr>
        <p:txBody>
          <a:bodyPr/>
          <a:lstStyle/>
          <a:p>
            <a:pPr algn="ctr"/>
            <a:r>
              <a:rPr lang="kk-KZ" b="1" cap="none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Соңғы 3-5- жылда ББ қатысқан рейтинг нәтижелері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29819544"/>
              </p:ext>
            </p:extLst>
          </p:nvPr>
        </p:nvGraphicFramePr>
        <p:xfrm>
          <a:off x="285720" y="2143116"/>
          <a:ext cx="8229600" cy="23635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92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42591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865926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798362">
                <a:tc>
                  <a:txBody>
                    <a:bodyPr/>
                    <a:lstStyle/>
                    <a:p>
                      <a:r>
                        <a:rPr lang="kk-KZ" b="1" dirty="0">
                          <a:latin typeface="Times New Roman" pitchFamily="18" charset="0"/>
                          <a:cs typeface="Times New Roman" pitchFamily="18" charset="0"/>
                        </a:rPr>
                        <a:t>Рейтинг</a:t>
                      </a:r>
                      <a:r>
                        <a:rPr lang="kk-KZ" b="1" baseline="0" dirty="0">
                          <a:latin typeface="Times New Roman" pitchFamily="18" charset="0"/>
                          <a:cs typeface="Times New Roman" pitchFamily="18" charset="0"/>
                        </a:rPr>
                        <a:t> атауы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b="1" dirty="0" smtClean="0">
                          <a:latin typeface="Times New Roman" pitchFamily="18" charset="0"/>
                          <a:cs typeface="Times New Roman" pitchFamily="18" charset="0"/>
                        </a:rPr>
                        <a:t>2020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b="1" dirty="0" smtClean="0">
                          <a:latin typeface="Times New Roman" pitchFamily="18" charset="0"/>
                          <a:cs typeface="Times New Roman" pitchFamily="18" charset="0"/>
                        </a:rPr>
                        <a:t>2022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b="1" dirty="0" smtClean="0">
                          <a:latin typeface="Times New Roman" pitchFamily="18" charset="0"/>
                          <a:cs typeface="Times New Roman" pitchFamily="18" charset="0"/>
                        </a:rPr>
                        <a:t>2023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b="1" dirty="0" smtClean="0">
                          <a:latin typeface="Times New Roman" pitchFamily="18" charset="0"/>
                          <a:cs typeface="Times New Roman" pitchFamily="18" charset="0"/>
                        </a:rPr>
                        <a:t>2024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62543">
                <a:tc>
                  <a:txBody>
                    <a:bodyPr/>
                    <a:lstStyle/>
                    <a:p>
                      <a:r>
                        <a:rPr lang="kk-KZ" b="1" dirty="0">
                          <a:latin typeface="Times New Roman" pitchFamily="18" charset="0"/>
                          <a:cs typeface="Times New Roman" pitchFamily="18" charset="0"/>
                        </a:rPr>
                        <a:t>Атамекен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b="1" dirty="0" smtClean="0">
                          <a:latin typeface="Times New Roman" pitchFamily="18" charset="0"/>
                          <a:cs typeface="Times New Roman" pitchFamily="18" charset="0"/>
                        </a:rPr>
                        <a:t>1 орын</a:t>
                      </a:r>
                      <a:endParaRPr lang="ru-RU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62543">
                <a:tc>
                  <a:txBody>
                    <a:bodyPr/>
                    <a:lstStyle/>
                    <a:p>
                      <a:r>
                        <a:rPr lang="kk-KZ" b="1" dirty="0">
                          <a:latin typeface="Times New Roman" pitchFamily="18" charset="0"/>
                          <a:cs typeface="Times New Roman" pitchFamily="18" charset="0"/>
                        </a:rPr>
                        <a:t>НААР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b="1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r>
                        <a:rPr lang="kk-KZ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орын 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-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b="1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b="1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62543">
                <a:tc>
                  <a:txBody>
                    <a:bodyPr/>
                    <a:lstStyle/>
                    <a:p>
                      <a:r>
                        <a:rPr lang="kk-KZ" b="1" dirty="0">
                          <a:latin typeface="Times New Roman" pitchFamily="18" charset="0"/>
                          <a:cs typeface="Times New Roman" pitchFamily="18" charset="0"/>
                        </a:rPr>
                        <a:t>НКАОКА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b="1" dirty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b="1" dirty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b="1" dirty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b="1" dirty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58204" cy="796908"/>
          </a:xfrm>
        </p:spPr>
        <p:txBody>
          <a:bodyPr/>
          <a:lstStyle/>
          <a:p>
            <a:pPr algn="ctr"/>
            <a:r>
              <a:rPr lang="en-US" sz="3200" b="1" cap="none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SWOT </a:t>
            </a:r>
            <a:r>
              <a:rPr lang="kk-KZ" sz="3200" b="1" cap="none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талдау</a:t>
            </a:r>
            <a:endParaRPr lang="ru-RU" dirty="0"/>
          </a:p>
        </p:txBody>
      </p:sp>
      <p:graphicFrame>
        <p:nvGraphicFramePr>
          <p:cNvPr id="4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26348725"/>
              </p:ext>
            </p:extLst>
          </p:nvPr>
        </p:nvGraphicFramePr>
        <p:xfrm>
          <a:off x="500034" y="1142984"/>
          <a:ext cx="8229600" cy="3169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41459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85738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90022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1400" b="1" dirty="0">
                          <a:latin typeface="Times New Roman" pitchFamily="18" charset="0"/>
                          <a:cs typeface="Times New Roman" pitchFamily="18" charset="0"/>
                        </a:rPr>
                        <a:t>S (</a:t>
                      </a:r>
                      <a:r>
                        <a:rPr lang="ru-RU" sz="1400" b="1" dirty="0" err="1">
                          <a:latin typeface="Times New Roman" pitchFamily="18" charset="0"/>
                          <a:cs typeface="Times New Roman" pitchFamily="18" charset="0"/>
                        </a:rPr>
                        <a:t>strenght</a:t>
                      </a:r>
                      <a:r>
                        <a:rPr lang="ru-RU" sz="1400" b="1" dirty="0">
                          <a:latin typeface="Times New Roman" pitchFamily="18" charset="0"/>
                          <a:cs typeface="Times New Roman" pitchFamily="18" charset="0"/>
                        </a:rPr>
                        <a:t>) – </a:t>
                      </a:r>
                      <a:r>
                        <a:rPr lang="kk-KZ" sz="1400" b="1" dirty="0">
                          <a:latin typeface="Times New Roman" pitchFamily="18" charset="0"/>
                          <a:cs typeface="Times New Roman" pitchFamily="18" charset="0"/>
                        </a:rPr>
                        <a:t>Күшті жақтары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1" dirty="0">
                          <a:latin typeface="Times New Roman" pitchFamily="18" charset="0"/>
                          <a:cs typeface="Times New Roman" pitchFamily="18" charset="0"/>
                        </a:rPr>
                        <a:t>W (</a:t>
                      </a:r>
                      <a:r>
                        <a:rPr lang="ru-RU" sz="1400" b="1" dirty="0" err="1">
                          <a:latin typeface="Times New Roman" pitchFamily="18" charset="0"/>
                          <a:cs typeface="Times New Roman" pitchFamily="18" charset="0"/>
                        </a:rPr>
                        <a:t>weakness</a:t>
                      </a:r>
                      <a:r>
                        <a:rPr lang="ru-RU" sz="1400" b="1" dirty="0">
                          <a:latin typeface="Times New Roman" pitchFamily="18" charset="0"/>
                          <a:cs typeface="Times New Roman" pitchFamily="18" charset="0"/>
                        </a:rPr>
                        <a:t>)–</a:t>
                      </a:r>
                      <a:r>
                        <a:rPr lang="kk-KZ" sz="1400" b="1" dirty="0">
                          <a:latin typeface="Times New Roman" pitchFamily="18" charset="0"/>
                          <a:cs typeface="Times New Roman" pitchFamily="18" charset="0"/>
                        </a:rPr>
                        <a:t>Әлсіз жақтары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1" dirty="0">
                          <a:latin typeface="Times New Roman" pitchFamily="18" charset="0"/>
                          <a:cs typeface="Times New Roman" pitchFamily="18" charset="0"/>
                        </a:rPr>
                        <a:t>O (</a:t>
                      </a:r>
                      <a:r>
                        <a:rPr lang="ru-RU" sz="1400" b="1" dirty="0" err="1">
                          <a:latin typeface="Times New Roman" pitchFamily="18" charset="0"/>
                          <a:cs typeface="Times New Roman" pitchFamily="18" charset="0"/>
                        </a:rPr>
                        <a:t>opportunit</a:t>
                      </a:r>
                      <a:r>
                        <a:rPr lang="en-US" sz="1400" b="1" dirty="0">
                          <a:latin typeface="Times New Roman" pitchFamily="18" charset="0"/>
                          <a:cs typeface="Times New Roman" pitchFamily="18" charset="0"/>
                        </a:rPr>
                        <a:t>y</a:t>
                      </a:r>
                      <a:r>
                        <a:rPr lang="ru-RU" sz="1400" b="1" dirty="0"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1" dirty="0">
                          <a:latin typeface="Times New Roman" pitchFamily="18" charset="0"/>
                          <a:cs typeface="Times New Roman" pitchFamily="18" charset="0"/>
                        </a:rPr>
                        <a:t>T(</a:t>
                      </a:r>
                      <a:r>
                        <a:rPr lang="ru-RU" sz="1400" b="1" dirty="0" err="1">
                          <a:latin typeface="Times New Roman" pitchFamily="18" charset="0"/>
                          <a:cs typeface="Times New Roman" pitchFamily="18" charset="0"/>
                        </a:rPr>
                        <a:t>threat</a:t>
                      </a:r>
                      <a:r>
                        <a:rPr lang="ru-RU" sz="1400" b="1" dirty="0"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buFontTx/>
                        <a:buChar char="-"/>
                      </a:pPr>
                      <a:r>
                        <a:rPr lang="kk-KZ" sz="1400" dirty="0">
                          <a:latin typeface="Times New Roman" pitchFamily="18" charset="0"/>
                          <a:cs typeface="Times New Roman" pitchFamily="18" charset="0"/>
                        </a:rPr>
                        <a:t> тәжірибеге бағытталған оқыту;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ru-RU" sz="1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түлектердің</a:t>
                      </a: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dirty="0" err="1">
                          <a:latin typeface="Times New Roman" pitchFamily="18" charset="0"/>
                          <a:cs typeface="Times New Roman" pitchFamily="18" charset="0"/>
                        </a:rPr>
                        <a:t>жұмысқа</a:t>
                      </a:r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dirty="0" err="1">
                          <a:latin typeface="Times New Roman" pitchFamily="18" charset="0"/>
                          <a:cs typeface="Times New Roman" pitchFamily="18" charset="0"/>
                        </a:rPr>
                        <a:t>орналасу</a:t>
                      </a:r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  </a:t>
                      </a:r>
                      <a:r>
                        <a:rPr lang="ru-RU" sz="1400" dirty="0" err="1">
                          <a:latin typeface="Times New Roman" pitchFamily="18" charset="0"/>
                          <a:cs typeface="Times New Roman" pitchFamily="18" charset="0"/>
                        </a:rPr>
                        <a:t>көрсеткішінің</a:t>
                      </a:r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dirty="0" err="1">
                          <a:latin typeface="Times New Roman" pitchFamily="18" charset="0"/>
                          <a:cs typeface="Times New Roman" pitchFamily="18" charset="0"/>
                        </a:rPr>
                        <a:t>жоғары</a:t>
                      </a:r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dirty="0" err="1">
                          <a:latin typeface="Times New Roman" pitchFamily="18" charset="0"/>
                          <a:cs typeface="Times New Roman" pitchFamily="18" charset="0"/>
                        </a:rPr>
                        <a:t>болуы</a:t>
                      </a:r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;</a:t>
                      </a:r>
                    </a:p>
                    <a:p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- ББ </a:t>
                      </a:r>
                      <a:r>
                        <a:rPr lang="ru-RU" sz="1400" dirty="0" err="1">
                          <a:latin typeface="Times New Roman" pitchFamily="18" charset="0"/>
                          <a:cs typeface="Times New Roman" pitchFamily="18" charset="0"/>
                        </a:rPr>
                        <a:t>бойынша</a:t>
                      </a:r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dirty="0" err="1">
                          <a:latin typeface="Times New Roman" pitchFamily="18" charset="0"/>
                          <a:cs typeface="Times New Roman" pitchFamily="18" charset="0"/>
                        </a:rPr>
                        <a:t>бөлінетін мемлекеттік</a:t>
                      </a:r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dirty="0" err="1">
                          <a:latin typeface="Times New Roman" pitchFamily="18" charset="0"/>
                          <a:cs typeface="Times New Roman" pitchFamily="18" charset="0"/>
                        </a:rPr>
                        <a:t>гранттар</a:t>
                      </a:r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dirty="0" err="1">
                          <a:latin typeface="Times New Roman" pitchFamily="18" charset="0"/>
                          <a:cs typeface="Times New Roman" pitchFamily="18" charset="0"/>
                        </a:rPr>
                        <a:t>санының артуы</a:t>
                      </a:r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k-KZ" sz="1400" kern="120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  мамандық бойынша оқу-әдістемелік әдебиеттерінің жетіспеушілігі;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kumimoji="0" lang="kk-KZ" sz="1400" kern="120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ғылыми жобалардың болмауы;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kumimoji="0" lang="kk-KZ" sz="1400" kern="1200" baseline="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kk-KZ" sz="1400" kern="120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академиялық ұтқырлығының төмен деңгейі;</a:t>
                      </a:r>
                    </a:p>
                    <a:p>
                      <a:pPr lvl="0"/>
                      <a:r>
                        <a:rPr kumimoji="0" lang="kk-KZ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-шет </a:t>
                      </a:r>
                      <a:r>
                        <a:rPr kumimoji="0" lang="kk-KZ" sz="1400" kern="120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тілдерін меңгерудің әлсіз деңгейі</a:t>
                      </a:r>
                      <a:r>
                        <a:rPr kumimoji="0" lang="kk-KZ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;</a:t>
                      </a:r>
                      <a:endParaRPr kumimoji="0" lang="kk-KZ" sz="14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/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 </a:t>
                      </a:r>
                      <a:r>
                        <a:rPr kumimoji="0" lang="ru-RU" sz="1400" kern="1200" dirty="0" err="1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түлектердің</a:t>
                      </a:r>
                      <a:r>
                        <a:rPr kumimoji="0" lang="ru-RU" sz="1400" kern="120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400" kern="1200" dirty="0" err="1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еңбек</a:t>
                      </a:r>
                      <a:r>
                        <a:rPr kumimoji="0" lang="ru-RU" sz="1400" kern="120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400" kern="1200" dirty="0" err="1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нарығында</a:t>
                      </a:r>
                      <a:r>
                        <a:rPr kumimoji="0" lang="ru-RU" sz="1400" kern="120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400" kern="1200" dirty="0" err="1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сұранысқа</a:t>
                      </a:r>
                      <a:r>
                        <a:rPr kumimoji="0" lang="ru-RU" sz="1400" kern="120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400" kern="1200" dirty="0" err="1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ие</a:t>
                      </a:r>
                      <a:r>
                        <a:rPr kumimoji="0" lang="ru-RU" sz="1400" kern="120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400" kern="1200" dirty="0" err="1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болуы</a:t>
                      </a:r>
                      <a:r>
                        <a:rPr kumimoji="0" lang="ru-RU" sz="1400" kern="120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;</a:t>
                      </a:r>
                    </a:p>
                    <a:p>
                      <a:pPr lvl="0"/>
                      <a:r>
                        <a:rPr kumimoji="0" lang="ru-RU" sz="1400" kern="120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 </a:t>
                      </a:r>
                      <a:r>
                        <a:rPr kumimoji="0" lang="ru-RU" sz="1400" kern="1200" dirty="0" err="1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талапкерлердің</a:t>
                      </a:r>
                      <a:r>
                        <a:rPr kumimoji="0" lang="ru-RU" sz="1400" kern="120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ББ-</a:t>
                      </a:r>
                      <a:r>
                        <a:rPr kumimoji="0" lang="ru-RU" sz="1400" kern="1200" dirty="0" err="1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ға</a:t>
                      </a:r>
                      <a:r>
                        <a:rPr kumimoji="0" lang="ru-RU" sz="1400" kern="120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4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қызығушылығы-ның</a:t>
                      </a:r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400" kern="1200" dirty="0" err="1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өсу</a:t>
                      </a:r>
                      <a:r>
                        <a:rPr kumimoji="0" lang="ru-RU" sz="1400" kern="120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400" kern="1200" dirty="0" err="1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үрдісі</a:t>
                      </a:r>
                      <a:r>
                        <a:rPr kumimoji="0" lang="ru-RU" sz="1400" kern="120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- </a:t>
                      </a:r>
                      <a:r>
                        <a:rPr lang="ru-RU" sz="1400" dirty="0" err="1">
                          <a:latin typeface="Times New Roman" pitchFamily="18" charset="0"/>
                          <a:cs typeface="Times New Roman" pitchFamily="18" charset="0"/>
                        </a:rPr>
                        <a:t>жас</a:t>
                      </a:r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dirty="0" err="1">
                          <a:latin typeface="Times New Roman" pitchFamily="18" charset="0"/>
                          <a:cs typeface="Times New Roman" pitchFamily="18" charset="0"/>
                        </a:rPr>
                        <a:t>білікті</a:t>
                      </a:r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dirty="0" err="1">
                          <a:latin typeface="Times New Roman" pitchFamily="18" charset="0"/>
                          <a:cs typeface="Times New Roman" pitchFamily="18" charset="0"/>
                        </a:rPr>
                        <a:t>кадрлардың тапшылығы;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- </a:t>
                      </a:r>
                      <a:r>
                        <a:rPr lang="ru-RU" sz="1400" dirty="0" err="1">
                          <a:latin typeface="Times New Roman" pitchFamily="18" charset="0"/>
                          <a:cs typeface="Times New Roman" pitchFamily="18" charset="0"/>
                        </a:rPr>
                        <a:t>халықтың</a:t>
                      </a:r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dirty="0" err="1">
                          <a:latin typeface="Times New Roman" pitchFamily="18" charset="0"/>
                          <a:cs typeface="Times New Roman" pitchFamily="18" charset="0"/>
                        </a:rPr>
                        <a:t>әлеуметтік</a:t>
                      </a:r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dirty="0" err="1">
                          <a:latin typeface="Times New Roman" pitchFamily="18" charset="0"/>
                          <a:cs typeface="Times New Roman" pitchFamily="18" charset="0"/>
                        </a:rPr>
                        <a:t>деңгейінің</a:t>
                      </a:r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төмендігі</a:t>
                      </a:r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;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kumimoji="0" lang="kk-KZ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талапкерлердің </a:t>
                      </a:r>
                      <a:r>
                        <a:rPr kumimoji="0" lang="kk-KZ" sz="1400" kern="120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базалық даярлық сапасының төмендеуі</a:t>
                      </a:r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;</a:t>
                      </a:r>
                      <a:endParaRPr kumimoji="0" lang="kk-KZ" sz="14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>
                        <a:buFontTx/>
                        <a:buChar char="-"/>
                      </a:pPr>
                      <a:r>
                        <a:rPr kumimoji="0" lang="kk-KZ" sz="1400" kern="120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білім беру нарығындағы бәсекелестіктің жоғары болуы.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DA5B6C56-975A-409E-B0A6-EA4794C517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075240" cy="706090"/>
          </a:xfrm>
        </p:spPr>
        <p:txBody>
          <a:bodyPr>
            <a:normAutofit/>
          </a:bodyPr>
          <a:lstStyle/>
          <a:p>
            <a:pPr algn="ctr"/>
            <a:r>
              <a:rPr lang="kk-KZ" sz="2000" b="1" cap="none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Жұмыс берушілердің </a:t>
            </a:r>
            <a:r>
              <a:rPr lang="kk-KZ" sz="2000" b="1" cap="none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ұсыныстары </a:t>
            </a:r>
            <a:br>
              <a:rPr lang="kk-KZ" sz="2000" b="1" cap="none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</a:br>
            <a:r>
              <a:rPr lang="kk-KZ" sz="2000" b="1" cap="none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Ж.Ташенов </a:t>
            </a:r>
            <a:r>
              <a:rPr lang="kk-KZ" sz="2000" b="1" cap="none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атындағы </a:t>
            </a:r>
            <a:r>
              <a:rPr lang="kk-KZ" sz="2000" b="1" cap="none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№23 </a:t>
            </a:r>
            <a:r>
              <a:rPr lang="en-US" sz="2000" b="1" cap="none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IT</a:t>
            </a:r>
            <a:r>
              <a:rPr lang="kk-KZ" sz="2000" b="1" cap="none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мектеп-лицейі</a:t>
            </a:r>
            <a:endParaRPr lang="ru-RU" sz="2000" dirty="0"/>
          </a:p>
        </p:txBody>
      </p:sp>
      <p:graphicFrame>
        <p:nvGraphicFramePr>
          <p:cNvPr id="4" name="Схема 3">
            <a:extLst>
              <a:ext uri="{FF2B5EF4-FFF2-40B4-BE49-F238E27FC236}">
                <a16:creationId xmlns:a16="http://schemas.microsoft.com/office/drawing/2014/main" xmlns="" id="{585C2B6E-BDD4-4482-8D4E-2278ED38D5C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543327031"/>
              </p:ext>
            </p:extLst>
          </p:nvPr>
        </p:nvGraphicFramePr>
        <p:xfrm>
          <a:off x="323528" y="1340768"/>
          <a:ext cx="8280920" cy="524259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839313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>
            <a:extLst>
              <a:ext uri="{FF2B5EF4-FFF2-40B4-BE49-F238E27FC236}">
                <a16:creationId xmlns:a16="http://schemas.microsoft.com/office/drawing/2014/main" xmlns="" id="{89C8A14B-86B8-43B0-A8C7-B20426712A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075240" cy="706090"/>
          </a:xfrm>
        </p:spPr>
        <p:txBody>
          <a:bodyPr>
            <a:normAutofit/>
          </a:bodyPr>
          <a:lstStyle/>
          <a:p>
            <a:pPr algn="ctr"/>
            <a:r>
              <a:rPr lang="kk-KZ" sz="2000" b="1" cap="none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Түлектердің ұсыныстары </a:t>
            </a:r>
            <a:br>
              <a:rPr lang="kk-KZ" sz="2000" b="1" cap="none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</a:br>
            <a:r>
              <a:rPr lang="kk-KZ" sz="2000" b="1" cap="none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Балалавриат</a:t>
            </a:r>
            <a:endParaRPr lang="ru-RU" sz="2000" dirty="0"/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xmlns="" id="{6874F8E2-1F1A-4B43-8992-2027C38BF42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3561" y="1340768"/>
            <a:ext cx="7680852" cy="43204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7786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8E0E804A-A0C3-43B0-9E45-1BCE16E6A4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19256" cy="1143000"/>
          </a:xfrm>
        </p:spPr>
        <p:txBody>
          <a:bodyPr>
            <a:normAutofit/>
          </a:bodyPr>
          <a:lstStyle/>
          <a:p>
            <a:pPr algn="ctr"/>
            <a:r>
              <a:rPr lang="kk-KZ" sz="3200" b="1" cap="none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«Педагог»  кәсіби стандарты</a:t>
            </a:r>
            <a:r>
              <a:rPr lang="kk-KZ" sz="2400" b="1" cap="none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sz="2400" b="1" cap="none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</a:br>
            <a:r>
              <a:rPr lang="kk-KZ" sz="2400" b="1" cap="none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kk-KZ" sz="2000" b="1" cap="none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2022 жылғы 15 желтоқсан </a:t>
            </a:r>
            <a:r>
              <a:rPr lang="ru-RU" sz="2000" b="1" cap="none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№500</a:t>
            </a:r>
            <a:r>
              <a:rPr lang="kk-KZ" sz="2000" b="1" cap="none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бұйрық)</a:t>
            </a:r>
            <a:endParaRPr lang="ru-RU" sz="2000" dirty="0"/>
          </a:p>
        </p:txBody>
      </p:sp>
      <p:graphicFrame>
        <p:nvGraphicFramePr>
          <p:cNvPr id="8" name="Схема 7">
            <a:extLst>
              <a:ext uri="{FF2B5EF4-FFF2-40B4-BE49-F238E27FC236}">
                <a16:creationId xmlns:a16="http://schemas.microsoft.com/office/drawing/2014/main" xmlns="" id="{D5CBE58C-73CF-4FD1-937E-78E6350CACC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956389506"/>
              </p:ext>
            </p:extLst>
          </p:nvPr>
        </p:nvGraphicFramePr>
        <p:xfrm>
          <a:off x="251520" y="1397000"/>
          <a:ext cx="8435280" cy="51863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6B6620F9-EB6E-4FE2-8ABE-8F1E6DD45CD8}"/>
              </a:ext>
            </a:extLst>
          </p:cNvPr>
          <p:cNvSpPr txBox="1"/>
          <p:nvPr/>
        </p:nvSpPr>
        <p:spPr>
          <a:xfrm>
            <a:off x="395536" y="1555913"/>
            <a:ext cx="166652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1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Кәсіби қызмет 1. </a:t>
            </a:r>
          </a:p>
          <a:p>
            <a:pPr algn="ctr"/>
            <a:r>
              <a:rPr lang="kk-KZ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Оқу процесін жүзеге асыру</a:t>
            </a:r>
            <a:endParaRPr lang="zh-CN" altLang="en-US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4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134193CE-7430-477E-94C4-213A1C12B6CB}"/>
              </a:ext>
            </a:extLst>
          </p:cNvPr>
          <p:cNvSpPr txBox="1"/>
          <p:nvPr/>
        </p:nvSpPr>
        <p:spPr>
          <a:xfrm>
            <a:off x="395536" y="2838756"/>
            <a:ext cx="1666528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1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Кәсіби қызмет 2. </a:t>
            </a:r>
          </a:p>
          <a:p>
            <a:pPr algn="ctr"/>
            <a:r>
              <a:rPr lang="kk-KZ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Оқушылардың оқу жетістіктерін бағалау</a:t>
            </a:r>
            <a:endParaRPr lang="zh-CN" altLang="en-US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FC05D634-A641-4C49-9158-054B338C284A}"/>
              </a:ext>
            </a:extLst>
          </p:cNvPr>
          <p:cNvSpPr txBox="1"/>
          <p:nvPr/>
        </p:nvSpPr>
        <p:spPr>
          <a:xfrm>
            <a:off x="247437" y="4097860"/>
            <a:ext cx="196272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11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Кәсіби қызметі 3. </a:t>
            </a:r>
          </a:p>
          <a:p>
            <a:pPr algn="ctr"/>
            <a:r>
              <a:rPr lang="kk-KZ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Қоғамның мамандыққа сенімін арттыру және оқушыларды құндылыктар жүйесімен таныстыру</a:t>
            </a:r>
            <a:endParaRPr lang="zh-CN" altLang="en-US" sz="11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276E4968-1614-4676-A40C-797F0F952230}"/>
              </a:ext>
            </a:extLst>
          </p:cNvPr>
          <p:cNvSpPr txBox="1"/>
          <p:nvPr/>
        </p:nvSpPr>
        <p:spPr>
          <a:xfrm>
            <a:off x="258277" y="5510853"/>
            <a:ext cx="180378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1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Кәсіби қызметі 4. </a:t>
            </a:r>
          </a:p>
          <a:p>
            <a:pPr algn="ctr"/>
            <a:r>
              <a:rPr lang="kk-KZ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Оқу-әдістемелік қызметті жүзеге асыру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3913879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Freeform 10">
            <a:extLst>
              <a:ext uri="{FF2B5EF4-FFF2-40B4-BE49-F238E27FC236}">
                <a16:creationId xmlns:a16="http://schemas.microsoft.com/office/drawing/2014/main" xmlns="" id="{1069CF20-4CDF-4BB9-B10B-C11564F9887F}"/>
              </a:ext>
            </a:extLst>
          </p:cNvPr>
          <p:cNvSpPr>
            <a:spLocks/>
          </p:cNvSpPr>
          <p:nvPr/>
        </p:nvSpPr>
        <p:spPr bwMode="auto">
          <a:xfrm rot="21348405">
            <a:off x="1710498" y="4407987"/>
            <a:ext cx="1973365" cy="1979259"/>
          </a:xfrm>
          <a:custGeom>
            <a:avLst/>
            <a:gdLst>
              <a:gd name="connsiteX0" fmla="*/ 1323738 w 1754552"/>
              <a:gd name="connsiteY0" fmla="*/ 0 h 1778276"/>
              <a:gd name="connsiteX1" fmla="*/ 1541936 w 1754552"/>
              <a:gd name="connsiteY1" fmla="*/ 297949 h 1778276"/>
              <a:gd name="connsiteX2" fmla="*/ 1754552 w 1754552"/>
              <a:gd name="connsiteY2" fmla="*/ 581770 h 1778276"/>
              <a:gd name="connsiteX3" fmla="*/ 1178366 w 1754552"/>
              <a:gd name="connsiteY3" fmla="*/ 1778276 h 1778276"/>
              <a:gd name="connsiteX4" fmla="*/ 1068788 w 1754552"/>
              <a:gd name="connsiteY4" fmla="*/ 1721897 h 1778276"/>
              <a:gd name="connsiteX5" fmla="*/ 961591 w 1754552"/>
              <a:gd name="connsiteY5" fmla="*/ 1659165 h 1778276"/>
              <a:gd name="connsiteX6" fmla="*/ 859953 w 1754552"/>
              <a:gd name="connsiteY6" fmla="*/ 1590875 h 1778276"/>
              <a:gd name="connsiteX7" fmla="*/ 762285 w 1754552"/>
              <a:gd name="connsiteY7" fmla="*/ 1517821 h 1778276"/>
              <a:gd name="connsiteX8" fmla="*/ 670970 w 1754552"/>
              <a:gd name="connsiteY8" fmla="*/ 1440002 h 1778276"/>
              <a:gd name="connsiteX9" fmla="*/ 582037 w 1754552"/>
              <a:gd name="connsiteY9" fmla="*/ 1355830 h 1778276"/>
              <a:gd name="connsiteX10" fmla="*/ 498662 w 1754552"/>
              <a:gd name="connsiteY10" fmla="*/ 1267688 h 1778276"/>
              <a:gd name="connsiteX11" fmla="*/ 420845 w 1754552"/>
              <a:gd name="connsiteY11" fmla="*/ 1174782 h 1778276"/>
              <a:gd name="connsiteX12" fmla="*/ 347793 w 1754552"/>
              <a:gd name="connsiteY12" fmla="*/ 1078699 h 1778276"/>
              <a:gd name="connsiteX13" fmla="*/ 280299 w 1754552"/>
              <a:gd name="connsiteY13" fmla="*/ 977852 h 1778276"/>
              <a:gd name="connsiteX14" fmla="*/ 217569 w 1754552"/>
              <a:gd name="connsiteY14" fmla="*/ 873034 h 1778276"/>
              <a:gd name="connsiteX15" fmla="*/ 162780 w 1754552"/>
              <a:gd name="connsiteY15" fmla="*/ 764247 h 1778276"/>
              <a:gd name="connsiteX16" fmla="*/ 137370 w 1754552"/>
              <a:gd name="connsiteY16" fmla="*/ 709456 h 1778276"/>
              <a:gd name="connsiteX17" fmla="*/ 112755 w 1754552"/>
              <a:gd name="connsiteY17" fmla="*/ 653077 h 1778276"/>
              <a:gd name="connsiteX18" fmla="*/ 89727 w 1754552"/>
              <a:gd name="connsiteY18" fmla="*/ 596698 h 1778276"/>
              <a:gd name="connsiteX19" fmla="*/ 68288 w 1754552"/>
              <a:gd name="connsiteY19" fmla="*/ 538730 h 1778276"/>
              <a:gd name="connsiteX20" fmla="*/ 48437 w 1754552"/>
              <a:gd name="connsiteY20" fmla="*/ 480763 h 1778276"/>
              <a:gd name="connsiteX21" fmla="*/ 31762 w 1754552"/>
              <a:gd name="connsiteY21" fmla="*/ 421208 h 1778276"/>
              <a:gd name="connsiteX22" fmla="*/ 15087 w 1754552"/>
              <a:gd name="connsiteY22" fmla="*/ 361652 h 1778276"/>
              <a:gd name="connsiteX23" fmla="*/ 0 w 1754552"/>
              <a:gd name="connsiteY23" fmla="*/ 302097 h 17782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1754552" h="1778276">
                <a:moveTo>
                  <a:pt x="1323738" y="0"/>
                </a:moveTo>
                <a:lnTo>
                  <a:pt x="1541936" y="297949"/>
                </a:lnTo>
                <a:lnTo>
                  <a:pt x="1754552" y="581770"/>
                </a:lnTo>
                <a:lnTo>
                  <a:pt x="1178366" y="1778276"/>
                </a:lnTo>
                <a:lnTo>
                  <a:pt x="1068788" y="1721897"/>
                </a:lnTo>
                <a:lnTo>
                  <a:pt x="961591" y="1659165"/>
                </a:lnTo>
                <a:lnTo>
                  <a:pt x="859953" y="1590875"/>
                </a:lnTo>
                <a:lnTo>
                  <a:pt x="762285" y="1517821"/>
                </a:lnTo>
                <a:lnTo>
                  <a:pt x="670970" y="1440002"/>
                </a:lnTo>
                <a:lnTo>
                  <a:pt x="582037" y="1355830"/>
                </a:lnTo>
                <a:lnTo>
                  <a:pt x="498662" y="1267688"/>
                </a:lnTo>
                <a:lnTo>
                  <a:pt x="420845" y="1174782"/>
                </a:lnTo>
                <a:lnTo>
                  <a:pt x="347793" y="1078699"/>
                </a:lnTo>
                <a:lnTo>
                  <a:pt x="280299" y="977852"/>
                </a:lnTo>
                <a:lnTo>
                  <a:pt x="217569" y="873034"/>
                </a:lnTo>
                <a:lnTo>
                  <a:pt x="162780" y="764247"/>
                </a:lnTo>
                <a:lnTo>
                  <a:pt x="137370" y="709456"/>
                </a:lnTo>
                <a:lnTo>
                  <a:pt x="112755" y="653077"/>
                </a:lnTo>
                <a:lnTo>
                  <a:pt x="89727" y="596698"/>
                </a:lnTo>
                <a:lnTo>
                  <a:pt x="68288" y="538730"/>
                </a:lnTo>
                <a:lnTo>
                  <a:pt x="48437" y="480763"/>
                </a:lnTo>
                <a:lnTo>
                  <a:pt x="31762" y="421208"/>
                </a:lnTo>
                <a:lnTo>
                  <a:pt x="15087" y="361652"/>
                </a:lnTo>
                <a:lnTo>
                  <a:pt x="0" y="302097"/>
                </a:lnTo>
                <a:close/>
              </a:path>
            </a:pathLst>
          </a:custGeom>
          <a:solidFill>
            <a:srgbClr val="5FABDC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28" name="Freeform 6">
            <a:extLst>
              <a:ext uri="{FF2B5EF4-FFF2-40B4-BE49-F238E27FC236}">
                <a16:creationId xmlns:a16="http://schemas.microsoft.com/office/drawing/2014/main" xmlns="" id="{88A547D2-473F-4589-916C-C8F6932BFF33}"/>
              </a:ext>
            </a:extLst>
          </p:cNvPr>
          <p:cNvSpPr>
            <a:spLocks/>
          </p:cNvSpPr>
          <p:nvPr/>
        </p:nvSpPr>
        <p:spPr bwMode="auto">
          <a:xfrm rot="21279527">
            <a:off x="4332840" y="1517682"/>
            <a:ext cx="1947211" cy="1838301"/>
          </a:xfrm>
          <a:custGeom>
            <a:avLst/>
            <a:gdLst>
              <a:gd name="connsiteX0" fmla="*/ 0 w 1700213"/>
              <a:gd name="connsiteY0" fmla="*/ 0 h 1649668"/>
              <a:gd name="connsiteX1" fmla="*/ 61913 w 1700213"/>
              <a:gd name="connsiteY1" fmla="*/ 1588 h 1649668"/>
              <a:gd name="connsiteX2" fmla="*/ 123032 w 1700213"/>
              <a:gd name="connsiteY2" fmla="*/ 3175 h 1649668"/>
              <a:gd name="connsiteX3" fmla="*/ 185738 w 1700213"/>
              <a:gd name="connsiteY3" fmla="*/ 7938 h 1649668"/>
              <a:gd name="connsiteX4" fmla="*/ 246857 w 1700213"/>
              <a:gd name="connsiteY4" fmla="*/ 14288 h 1649668"/>
              <a:gd name="connsiteX5" fmla="*/ 307182 w 1700213"/>
              <a:gd name="connsiteY5" fmla="*/ 21431 h 1649668"/>
              <a:gd name="connsiteX6" fmla="*/ 366713 w 1700213"/>
              <a:gd name="connsiteY6" fmla="*/ 32544 h 1649668"/>
              <a:gd name="connsiteX7" fmla="*/ 427832 w 1700213"/>
              <a:gd name="connsiteY7" fmla="*/ 42863 h 1649668"/>
              <a:gd name="connsiteX8" fmla="*/ 487363 w 1700213"/>
              <a:gd name="connsiteY8" fmla="*/ 54769 h 1649668"/>
              <a:gd name="connsiteX9" fmla="*/ 546894 w 1700213"/>
              <a:gd name="connsiteY9" fmla="*/ 70644 h 1649668"/>
              <a:gd name="connsiteX10" fmla="*/ 604838 w 1700213"/>
              <a:gd name="connsiteY10" fmla="*/ 85725 h 1649668"/>
              <a:gd name="connsiteX11" fmla="*/ 662782 w 1700213"/>
              <a:gd name="connsiteY11" fmla="*/ 103981 h 1649668"/>
              <a:gd name="connsiteX12" fmla="*/ 720725 w 1700213"/>
              <a:gd name="connsiteY12" fmla="*/ 123825 h 1649668"/>
              <a:gd name="connsiteX13" fmla="*/ 777082 w 1700213"/>
              <a:gd name="connsiteY13" fmla="*/ 143669 h 1649668"/>
              <a:gd name="connsiteX14" fmla="*/ 833438 w 1700213"/>
              <a:gd name="connsiteY14" fmla="*/ 166688 h 1649668"/>
              <a:gd name="connsiteX15" fmla="*/ 889794 w 1700213"/>
              <a:gd name="connsiteY15" fmla="*/ 190500 h 1649668"/>
              <a:gd name="connsiteX16" fmla="*/ 944563 w 1700213"/>
              <a:gd name="connsiteY16" fmla="*/ 216694 h 1649668"/>
              <a:gd name="connsiteX17" fmla="*/ 1050925 w 1700213"/>
              <a:gd name="connsiteY17" fmla="*/ 271463 h 1649668"/>
              <a:gd name="connsiteX18" fmla="*/ 1156494 w 1700213"/>
              <a:gd name="connsiteY18" fmla="*/ 332581 h 1649668"/>
              <a:gd name="connsiteX19" fmla="*/ 1257301 w 1700213"/>
              <a:gd name="connsiteY19" fmla="*/ 399256 h 1649668"/>
              <a:gd name="connsiteX20" fmla="*/ 1354932 w 1700213"/>
              <a:gd name="connsiteY20" fmla="*/ 473075 h 1649668"/>
              <a:gd name="connsiteX21" fmla="*/ 1447801 w 1700213"/>
              <a:gd name="connsiteY21" fmla="*/ 551656 h 1649668"/>
              <a:gd name="connsiteX22" fmla="*/ 1537494 w 1700213"/>
              <a:gd name="connsiteY22" fmla="*/ 635794 h 1649668"/>
              <a:gd name="connsiteX23" fmla="*/ 1621632 w 1700213"/>
              <a:gd name="connsiteY23" fmla="*/ 725488 h 1649668"/>
              <a:gd name="connsiteX24" fmla="*/ 1700213 w 1700213"/>
              <a:gd name="connsiteY24" fmla="*/ 819944 h 1649668"/>
              <a:gd name="connsiteX25" fmla="*/ 660267 w 1700213"/>
              <a:gd name="connsiteY25" fmla="*/ 1649668 h 1649668"/>
              <a:gd name="connsiteX26" fmla="*/ 318902 w 1700213"/>
              <a:gd name="connsiteY26" fmla="*/ 1474309 h 1649668"/>
              <a:gd name="connsiteX27" fmla="*/ 0 w 1700213"/>
              <a:gd name="connsiteY27" fmla="*/ 1312853 h 16496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1700213" h="1649668">
                <a:moveTo>
                  <a:pt x="0" y="0"/>
                </a:moveTo>
                <a:lnTo>
                  <a:pt x="61913" y="1588"/>
                </a:lnTo>
                <a:lnTo>
                  <a:pt x="123032" y="3175"/>
                </a:lnTo>
                <a:lnTo>
                  <a:pt x="185738" y="7938"/>
                </a:lnTo>
                <a:lnTo>
                  <a:pt x="246857" y="14288"/>
                </a:lnTo>
                <a:lnTo>
                  <a:pt x="307182" y="21431"/>
                </a:lnTo>
                <a:lnTo>
                  <a:pt x="366713" y="32544"/>
                </a:lnTo>
                <a:lnTo>
                  <a:pt x="427832" y="42863"/>
                </a:lnTo>
                <a:lnTo>
                  <a:pt x="487363" y="54769"/>
                </a:lnTo>
                <a:lnTo>
                  <a:pt x="546894" y="70644"/>
                </a:lnTo>
                <a:lnTo>
                  <a:pt x="604838" y="85725"/>
                </a:lnTo>
                <a:lnTo>
                  <a:pt x="662782" y="103981"/>
                </a:lnTo>
                <a:lnTo>
                  <a:pt x="720725" y="123825"/>
                </a:lnTo>
                <a:lnTo>
                  <a:pt x="777082" y="143669"/>
                </a:lnTo>
                <a:lnTo>
                  <a:pt x="833438" y="166688"/>
                </a:lnTo>
                <a:lnTo>
                  <a:pt x="889794" y="190500"/>
                </a:lnTo>
                <a:lnTo>
                  <a:pt x="944563" y="216694"/>
                </a:lnTo>
                <a:lnTo>
                  <a:pt x="1050925" y="271463"/>
                </a:lnTo>
                <a:lnTo>
                  <a:pt x="1156494" y="332581"/>
                </a:lnTo>
                <a:lnTo>
                  <a:pt x="1257301" y="399256"/>
                </a:lnTo>
                <a:lnTo>
                  <a:pt x="1354932" y="473075"/>
                </a:lnTo>
                <a:lnTo>
                  <a:pt x="1447801" y="551656"/>
                </a:lnTo>
                <a:lnTo>
                  <a:pt x="1537494" y="635794"/>
                </a:lnTo>
                <a:lnTo>
                  <a:pt x="1621632" y="725488"/>
                </a:lnTo>
                <a:lnTo>
                  <a:pt x="1700213" y="819944"/>
                </a:lnTo>
                <a:lnTo>
                  <a:pt x="660267" y="1649668"/>
                </a:lnTo>
                <a:lnTo>
                  <a:pt x="318902" y="1474309"/>
                </a:lnTo>
                <a:lnTo>
                  <a:pt x="0" y="1312853"/>
                </a:lnTo>
                <a:close/>
              </a:path>
            </a:pathLst>
          </a:custGeom>
          <a:solidFill>
            <a:srgbClr val="EC6E6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8E0E804A-A0C3-43B0-9E45-1BCE16E6A4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19256" cy="1143000"/>
          </a:xfrm>
        </p:spPr>
        <p:txBody>
          <a:bodyPr>
            <a:normAutofit/>
          </a:bodyPr>
          <a:lstStyle/>
          <a:p>
            <a:r>
              <a:rPr lang="kk-KZ" sz="3200" b="1" cap="none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6В01404 – Б</a:t>
            </a:r>
            <a:r>
              <a:rPr lang="kk-KZ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астапқы </a:t>
            </a:r>
            <a:r>
              <a:rPr lang="kk-KZ" sz="3200" b="1" cap="none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әскери дайындық бағытындағы </a:t>
            </a:r>
            <a:r>
              <a:rPr lang="kk-KZ" sz="3200" b="1" cap="none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ББ атрибуттары</a:t>
            </a:r>
            <a:endParaRPr lang="ru-RU" sz="2000" dirty="0"/>
          </a:p>
        </p:txBody>
      </p:sp>
      <p:sp>
        <p:nvSpPr>
          <p:cNvPr id="13" name="Семиугольник 12">
            <a:extLst>
              <a:ext uri="{FF2B5EF4-FFF2-40B4-BE49-F238E27FC236}">
                <a16:creationId xmlns:a16="http://schemas.microsoft.com/office/drawing/2014/main" xmlns="" id="{3FC34D17-6F35-4BA8-8216-D624601540D0}"/>
              </a:ext>
            </a:extLst>
          </p:cNvPr>
          <p:cNvSpPr/>
          <p:nvPr/>
        </p:nvSpPr>
        <p:spPr>
          <a:xfrm>
            <a:off x="3210826" y="3112655"/>
            <a:ext cx="2105265" cy="1804351"/>
          </a:xfrm>
          <a:prstGeom prst="heptagon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Білім беру бағдарламасының атрибуттары</a:t>
            </a:r>
            <a:endParaRPr lang="ru-RU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Freeform 9">
            <a:extLst>
              <a:ext uri="{FF2B5EF4-FFF2-40B4-BE49-F238E27FC236}">
                <a16:creationId xmlns:a16="http://schemas.microsoft.com/office/drawing/2014/main" xmlns="" id="{A986FDBD-992D-45C1-A17B-32FE68784ED5}"/>
              </a:ext>
            </a:extLst>
          </p:cNvPr>
          <p:cNvSpPr>
            <a:spLocks/>
          </p:cNvSpPr>
          <p:nvPr/>
        </p:nvSpPr>
        <p:spPr bwMode="auto">
          <a:xfrm>
            <a:off x="3127758" y="5036857"/>
            <a:ext cx="2291833" cy="1582163"/>
          </a:xfrm>
          <a:custGeom>
            <a:avLst/>
            <a:gdLst>
              <a:gd name="connsiteX0" fmla="*/ 578515 w 1889125"/>
              <a:gd name="connsiteY0" fmla="*/ 0 h 1415090"/>
              <a:gd name="connsiteX1" fmla="*/ 945082 w 1889125"/>
              <a:gd name="connsiteY1" fmla="*/ 2412 h 1415090"/>
              <a:gd name="connsiteX2" fmla="*/ 1312742 w 1889125"/>
              <a:gd name="connsiteY2" fmla="*/ 2412 h 1415090"/>
              <a:gd name="connsiteX3" fmla="*/ 1889125 w 1889125"/>
              <a:gd name="connsiteY3" fmla="*/ 1200699 h 1415090"/>
              <a:gd name="connsiteX4" fmla="*/ 1832769 w 1889125"/>
              <a:gd name="connsiteY4" fmla="*/ 1226109 h 1415090"/>
              <a:gd name="connsiteX5" fmla="*/ 1775619 w 1889125"/>
              <a:gd name="connsiteY5" fmla="*/ 1250724 h 1415090"/>
              <a:gd name="connsiteX6" fmla="*/ 1718469 w 1889125"/>
              <a:gd name="connsiteY6" fmla="*/ 1273751 h 1415090"/>
              <a:gd name="connsiteX7" fmla="*/ 1661319 w 1889125"/>
              <a:gd name="connsiteY7" fmla="*/ 1293602 h 1415090"/>
              <a:gd name="connsiteX8" fmla="*/ 1602581 w 1889125"/>
              <a:gd name="connsiteY8" fmla="*/ 1313453 h 1415090"/>
              <a:gd name="connsiteX9" fmla="*/ 1544638 w 1889125"/>
              <a:gd name="connsiteY9" fmla="*/ 1331716 h 1415090"/>
              <a:gd name="connsiteX10" fmla="*/ 1485106 w 1889125"/>
              <a:gd name="connsiteY10" fmla="*/ 1346803 h 1415090"/>
              <a:gd name="connsiteX11" fmla="*/ 1425575 w 1889125"/>
              <a:gd name="connsiteY11" fmla="*/ 1361889 h 1415090"/>
              <a:gd name="connsiteX12" fmla="*/ 1366044 w 1889125"/>
              <a:gd name="connsiteY12" fmla="*/ 1374594 h 1415090"/>
              <a:gd name="connsiteX13" fmla="*/ 1306513 w 1889125"/>
              <a:gd name="connsiteY13" fmla="*/ 1384917 h 1415090"/>
              <a:gd name="connsiteX14" fmla="*/ 1246981 w 1889125"/>
              <a:gd name="connsiteY14" fmla="*/ 1393651 h 1415090"/>
              <a:gd name="connsiteX15" fmla="*/ 1185863 w 1889125"/>
              <a:gd name="connsiteY15" fmla="*/ 1401591 h 1415090"/>
              <a:gd name="connsiteX16" fmla="*/ 1126331 w 1889125"/>
              <a:gd name="connsiteY16" fmla="*/ 1407944 h 1415090"/>
              <a:gd name="connsiteX17" fmla="*/ 1066006 w 1889125"/>
              <a:gd name="connsiteY17" fmla="*/ 1412708 h 1415090"/>
              <a:gd name="connsiteX18" fmla="*/ 1004888 w 1889125"/>
              <a:gd name="connsiteY18" fmla="*/ 1413502 h 1415090"/>
              <a:gd name="connsiteX19" fmla="*/ 945356 w 1889125"/>
              <a:gd name="connsiteY19" fmla="*/ 1415090 h 1415090"/>
              <a:gd name="connsiteX20" fmla="*/ 884238 w 1889125"/>
              <a:gd name="connsiteY20" fmla="*/ 1413502 h 1415090"/>
              <a:gd name="connsiteX21" fmla="*/ 823119 w 1889125"/>
              <a:gd name="connsiteY21" fmla="*/ 1412708 h 1415090"/>
              <a:gd name="connsiteX22" fmla="*/ 763588 w 1889125"/>
              <a:gd name="connsiteY22" fmla="*/ 1407944 h 1415090"/>
              <a:gd name="connsiteX23" fmla="*/ 703263 w 1889125"/>
              <a:gd name="connsiteY23" fmla="*/ 1401591 h 1415090"/>
              <a:gd name="connsiteX24" fmla="*/ 642144 w 1889125"/>
              <a:gd name="connsiteY24" fmla="*/ 1393651 h 1415090"/>
              <a:gd name="connsiteX25" fmla="*/ 582613 w 1889125"/>
              <a:gd name="connsiteY25" fmla="*/ 1384917 h 1415090"/>
              <a:gd name="connsiteX26" fmla="*/ 523081 w 1889125"/>
              <a:gd name="connsiteY26" fmla="*/ 1374594 h 1415090"/>
              <a:gd name="connsiteX27" fmla="*/ 463550 w 1889125"/>
              <a:gd name="connsiteY27" fmla="*/ 1361889 h 1415090"/>
              <a:gd name="connsiteX28" fmla="*/ 404019 w 1889125"/>
              <a:gd name="connsiteY28" fmla="*/ 1346803 h 1415090"/>
              <a:gd name="connsiteX29" fmla="*/ 344488 w 1889125"/>
              <a:gd name="connsiteY29" fmla="*/ 1331716 h 1415090"/>
              <a:gd name="connsiteX30" fmla="*/ 286544 w 1889125"/>
              <a:gd name="connsiteY30" fmla="*/ 1313453 h 1415090"/>
              <a:gd name="connsiteX31" fmla="*/ 228600 w 1889125"/>
              <a:gd name="connsiteY31" fmla="*/ 1293602 h 1415090"/>
              <a:gd name="connsiteX32" fmla="*/ 170656 w 1889125"/>
              <a:gd name="connsiteY32" fmla="*/ 1273751 h 1415090"/>
              <a:gd name="connsiteX33" fmla="*/ 113506 w 1889125"/>
              <a:gd name="connsiteY33" fmla="*/ 1250724 h 1415090"/>
              <a:gd name="connsiteX34" fmla="*/ 56356 w 1889125"/>
              <a:gd name="connsiteY34" fmla="*/ 1226109 h 1415090"/>
              <a:gd name="connsiteX35" fmla="*/ 0 w 1889125"/>
              <a:gd name="connsiteY35" fmla="*/ 1200699 h 14150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889125" h="1415090">
                <a:moveTo>
                  <a:pt x="578515" y="0"/>
                </a:moveTo>
                <a:lnTo>
                  <a:pt x="945082" y="2412"/>
                </a:lnTo>
                <a:lnTo>
                  <a:pt x="1312742" y="2412"/>
                </a:lnTo>
                <a:lnTo>
                  <a:pt x="1889125" y="1200699"/>
                </a:lnTo>
                <a:lnTo>
                  <a:pt x="1832769" y="1226109"/>
                </a:lnTo>
                <a:lnTo>
                  <a:pt x="1775619" y="1250724"/>
                </a:lnTo>
                <a:lnTo>
                  <a:pt x="1718469" y="1273751"/>
                </a:lnTo>
                <a:lnTo>
                  <a:pt x="1661319" y="1293602"/>
                </a:lnTo>
                <a:lnTo>
                  <a:pt x="1602581" y="1313453"/>
                </a:lnTo>
                <a:lnTo>
                  <a:pt x="1544638" y="1331716"/>
                </a:lnTo>
                <a:lnTo>
                  <a:pt x="1485106" y="1346803"/>
                </a:lnTo>
                <a:lnTo>
                  <a:pt x="1425575" y="1361889"/>
                </a:lnTo>
                <a:lnTo>
                  <a:pt x="1366044" y="1374594"/>
                </a:lnTo>
                <a:lnTo>
                  <a:pt x="1306513" y="1384917"/>
                </a:lnTo>
                <a:lnTo>
                  <a:pt x="1246981" y="1393651"/>
                </a:lnTo>
                <a:lnTo>
                  <a:pt x="1185863" y="1401591"/>
                </a:lnTo>
                <a:lnTo>
                  <a:pt x="1126331" y="1407944"/>
                </a:lnTo>
                <a:lnTo>
                  <a:pt x="1066006" y="1412708"/>
                </a:lnTo>
                <a:lnTo>
                  <a:pt x="1004888" y="1413502"/>
                </a:lnTo>
                <a:lnTo>
                  <a:pt x="945356" y="1415090"/>
                </a:lnTo>
                <a:lnTo>
                  <a:pt x="884238" y="1413502"/>
                </a:lnTo>
                <a:lnTo>
                  <a:pt x="823119" y="1412708"/>
                </a:lnTo>
                <a:lnTo>
                  <a:pt x="763588" y="1407944"/>
                </a:lnTo>
                <a:lnTo>
                  <a:pt x="703263" y="1401591"/>
                </a:lnTo>
                <a:lnTo>
                  <a:pt x="642144" y="1393651"/>
                </a:lnTo>
                <a:lnTo>
                  <a:pt x="582613" y="1384917"/>
                </a:lnTo>
                <a:lnTo>
                  <a:pt x="523081" y="1374594"/>
                </a:lnTo>
                <a:lnTo>
                  <a:pt x="463550" y="1361889"/>
                </a:lnTo>
                <a:lnTo>
                  <a:pt x="404019" y="1346803"/>
                </a:lnTo>
                <a:lnTo>
                  <a:pt x="344488" y="1331716"/>
                </a:lnTo>
                <a:lnTo>
                  <a:pt x="286544" y="1313453"/>
                </a:lnTo>
                <a:lnTo>
                  <a:pt x="228600" y="1293602"/>
                </a:lnTo>
                <a:lnTo>
                  <a:pt x="170656" y="1273751"/>
                </a:lnTo>
                <a:lnTo>
                  <a:pt x="113506" y="1250724"/>
                </a:lnTo>
                <a:lnTo>
                  <a:pt x="56356" y="1226109"/>
                </a:lnTo>
                <a:lnTo>
                  <a:pt x="0" y="1200699"/>
                </a:lnTo>
                <a:close/>
              </a:path>
            </a:pathLst>
          </a:custGeom>
          <a:solidFill>
            <a:srgbClr val="5DC3AE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16" name="Oval 16">
            <a:extLst>
              <a:ext uri="{FF2B5EF4-FFF2-40B4-BE49-F238E27FC236}">
                <a16:creationId xmlns:a16="http://schemas.microsoft.com/office/drawing/2014/main" xmlns="" id="{26103E72-1F56-44E4-B0EE-2FFAFBDABC46}"/>
              </a:ext>
            </a:extLst>
          </p:cNvPr>
          <p:cNvSpPr/>
          <p:nvPr/>
        </p:nvSpPr>
        <p:spPr>
          <a:xfrm>
            <a:off x="3308255" y="6054167"/>
            <a:ext cx="364434" cy="365069"/>
          </a:xfrm>
          <a:prstGeom prst="ellipse">
            <a:avLst/>
          </a:prstGeom>
          <a:solidFill>
            <a:srgbClr val="296D5E"/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kk-KZ" b="1" cap="small" dirty="0">
                <a:solidFill>
                  <a:prstClr val="white"/>
                </a:solidFill>
                <a:effectLst>
                  <a:outerShdw blurRad="25400" dist="38100" dir="2700000" algn="tl">
                    <a:srgbClr val="000000">
                      <a:alpha val="70000"/>
                    </a:srgbClr>
                  </a:outerShdw>
                </a:effectLst>
                <a:cs typeface="Arial" pitchFamily="34" charset="0"/>
              </a:rPr>
              <a:t>4</a:t>
            </a:r>
            <a:endParaRPr lang="en-US" b="1" cap="small" dirty="0">
              <a:solidFill>
                <a:prstClr val="white"/>
              </a:solidFill>
              <a:effectLst>
                <a:outerShdw blurRad="25400" dist="38100" dir="2700000" algn="tl">
                  <a:srgbClr val="000000">
                    <a:alpha val="70000"/>
                  </a:srgbClr>
                </a:outerShdw>
              </a:effectLst>
              <a:cs typeface="Arial" pitchFamily="34" charset="0"/>
            </a:endParaRPr>
          </a:p>
        </p:txBody>
      </p:sp>
      <p:grpSp>
        <p:nvGrpSpPr>
          <p:cNvPr id="43" name="Группа 42">
            <a:extLst>
              <a:ext uri="{FF2B5EF4-FFF2-40B4-BE49-F238E27FC236}">
                <a16:creationId xmlns:a16="http://schemas.microsoft.com/office/drawing/2014/main" xmlns="" id="{8B47A6B2-B6B3-4C33-8F5E-DA99543D4CD5}"/>
              </a:ext>
            </a:extLst>
          </p:cNvPr>
          <p:cNvGrpSpPr/>
          <p:nvPr/>
        </p:nvGrpSpPr>
        <p:grpSpPr>
          <a:xfrm rot="226363">
            <a:off x="4846512" y="4374665"/>
            <a:ext cx="1987433" cy="1985597"/>
            <a:chOff x="4791069" y="4270011"/>
            <a:chExt cx="1854236" cy="1929595"/>
          </a:xfrm>
        </p:grpSpPr>
        <p:sp>
          <p:nvSpPr>
            <p:cNvPr id="20" name="Freeform 8">
              <a:extLst>
                <a:ext uri="{FF2B5EF4-FFF2-40B4-BE49-F238E27FC236}">
                  <a16:creationId xmlns:a16="http://schemas.microsoft.com/office/drawing/2014/main" xmlns="" id="{BD9AF919-7944-4A77-A853-5B5339D1F722}"/>
                </a:ext>
              </a:extLst>
            </p:cNvPr>
            <p:cNvSpPr>
              <a:spLocks/>
            </p:cNvSpPr>
            <p:nvPr/>
          </p:nvSpPr>
          <p:spPr bwMode="auto">
            <a:xfrm rot="21584230">
              <a:off x="4791069" y="4270011"/>
              <a:ext cx="1854236" cy="1929595"/>
            </a:xfrm>
            <a:custGeom>
              <a:avLst/>
              <a:gdLst>
                <a:gd name="connsiteX0" fmla="*/ 431666 w 1755360"/>
                <a:gd name="connsiteY0" fmla="*/ 0 h 1778266"/>
                <a:gd name="connsiteX1" fmla="*/ 1755360 w 1755360"/>
                <a:gd name="connsiteY1" fmla="*/ 302087 h 1778266"/>
                <a:gd name="connsiteX2" fmla="*/ 1740273 w 1755360"/>
                <a:gd name="connsiteY2" fmla="*/ 361642 h 1778266"/>
                <a:gd name="connsiteX3" fmla="*/ 1725186 w 1755360"/>
                <a:gd name="connsiteY3" fmla="*/ 421198 h 1778266"/>
                <a:gd name="connsiteX4" fmla="*/ 1706923 w 1755360"/>
                <a:gd name="connsiteY4" fmla="*/ 480753 h 1778266"/>
                <a:gd name="connsiteX5" fmla="*/ 1687072 w 1755360"/>
                <a:gd name="connsiteY5" fmla="*/ 538720 h 1778266"/>
                <a:gd name="connsiteX6" fmla="*/ 1665633 w 1755360"/>
                <a:gd name="connsiteY6" fmla="*/ 596688 h 1778266"/>
                <a:gd name="connsiteX7" fmla="*/ 1642605 w 1755360"/>
                <a:gd name="connsiteY7" fmla="*/ 653067 h 1778266"/>
                <a:gd name="connsiteX8" fmla="*/ 1619578 w 1755360"/>
                <a:gd name="connsiteY8" fmla="*/ 709446 h 1778266"/>
                <a:gd name="connsiteX9" fmla="*/ 1594169 w 1755360"/>
                <a:gd name="connsiteY9" fmla="*/ 764237 h 1778266"/>
                <a:gd name="connsiteX10" fmla="*/ 1537791 w 1755360"/>
                <a:gd name="connsiteY10" fmla="*/ 873024 h 1778266"/>
                <a:gd name="connsiteX11" fmla="*/ 1475062 w 1755360"/>
                <a:gd name="connsiteY11" fmla="*/ 977842 h 1778266"/>
                <a:gd name="connsiteX12" fmla="*/ 1407568 w 1755360"/>
                <a:gd name="connsiteY12" fmla="*/ 1078689 h 1778266"/>
                <a:gd name="connsiteX13" fmla="*/ 1334515 w 1755360"/>
                <a:gd name="connsiteY13" fmla="*/ 1174772 h 1778266"/>
                <a:gd name="connsiteX14" fmla="*/ 1256699 w 1755360"/>
                <a:gd name="connsiteY14" fmla="*/ 1267678 h 1778266"/>
                <a:gd name="connsiteX15" fmla="*/ 1174912 w 1755360"/>
                <a:gd name="connsiteY15" fmla="*/ 1355820 h 1778266"/>
                <a:gd name="connsiteX16" fmla="*/ 1085978 w 1755360"/>
                <a:gd name="connsiteY16" fmla="*/ 1439992 h 1778266"/>
                <a:gd name="connsiteX17" fmla="*/ 993075 w 1755360"/>
                <a:gd name="connsiteY17" fmla="*/ 1517811 h 1778266"/>
                <a:gd name="connsiteX18" fmla="*/ 895407 w 1755360"/>
                <a:gd name="connsiteY18" fmla="*/ 1590865 h 1778266"/>
                <a:gd name="connsiteX19" fmla="*/ 793769 w 1755360"/>
                <a:gd name="connsiteY19" fmla="*/ 1659155 h 1778266"/>
                <a:gd name="connsiteX20" fmla="*/ 688161 w 1755360"/>
                <a:gd name="connsiteY20" fmla="*/ 1721887 h 1778266"/>
                <a:gd name="connsiteX21" fmla="*/ 578582 w 1755360"/>
                <a:gd name="connsiteY21" fmla="*/ 1778266 h 1778266"/>
                <a:gd name="connsiteX22" fmla="*/ 0 w 1755360"/>
                <a:gd name="connsiteY22" fmla="*/ 578800 h 1778266"/>
                <a:gd name="connsiteX23" fmla="*/ 216196 w 1755360"/>
                <a:gd name="connsiteY23" fmla="*/ 295114 h 17782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1755360" h="1778266">
                  <a:moveTo>
                    <a:pt x="431666" y="0"/>
                  </a:moveTo>
                  <a:lnTo>
                    <a:pt x="1755360" y="302087"/>
                  </a:lnTo>
                  <a:lnTo>
                    <a:pt x="1740273" y="361642"/>
                  </a:lnTo>
                  <a:lnTo>
                    <a:pt x="1725186" y="421198"/>
                  </a:lnTo>
                  <a:lnTo>
                    <a:pt x="1706923" y="480753"/>
                  </a:lnTo>
                  <a:lnTo>
                    <a:pt x="1687072" y="538720"/>
                  </a:lnTo>
                  <a:lnTo>
                    <a:pt x="1665633" y="596688"/>
                  </a:lnTo>
                  <a:lnTo>
                    <a:pt x="1642605" y="653067"/>
                  </a:lnTo>
                  <a:lnTo>
                    <a:pt x="1619578" y="709446"/>
                  </a:lnTo>
                  <a:lnTo>
                    <a:pt x="1594169" y="764237"/>
                  </a:lnTo>
                  <a:lnTo>
                    <a:pt x="1537791" y="873024"/>
                  </a:lnTo>
                  <a:lnTo>
                    <a:pt x="1475062" y="977842"/>
                  </a:lnTo>
                  <a:lnTo>
                    <a:pt x="1407568" y="1078689"/>
                  </a:lnTo>
                  <a:lnTo>
                    <a:pt x="1334515" y="1174772"/>
                  </a:lnTo>
                  <a:lnTo>
                    <a:pt x="1256699" y="1267678"/>
                  </a:lnTo>
                  <a:lnTo>
                    <a:pt x="1174912" y="1355820"/>
                  </a:lnTo>
                  <a:lnTo>
                    <a:pt x="1085978" y="1439992"/>
                  </a:lnTo>
                  <a:lnTo>
                    <a:pt x="993075" y="1517811"/>
                  </a:lnTo>
                  <a:lnTo>
                    <a:pt x="895407" y="1590865"/>
                  </a:lnTo>
                  <a:lnTo>
                    <a:pt x="793769" y="1659155"/>
                  </a:lnTo>
                  <a:lnTo>
                    <a:pt x="688161" y="1721887"/>
                  </a:lnTo>
                  <a:lnTo>
                    <a:pt x="578582" y="1778266"/>
                  </a:lnTo>
                  <a:lnTo>
                    <a:pt x="0" y="578800"/>
                  </a:lnTo>
                  <a:lnTo>
                    <a:pt x="216196" y="295114"/>
                  </a:lnTo>
                  <a:close/>
                </a:path>
              </a:pathLst>
            </a:custGeom>
            <a:solidFill>
              <a:srgbClr val="F4CF3B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en-US" dirty="0"/>
            </a:p>
          </p:txBody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xmlns="" id="{FF15ABBB-9298-4560-8825-C8FA6F89BB5D}"/>
                </a:ext>
              </a:extLst>
            </p:cNvPr>
            <p:cNvSpPr/>
            <p:nvPr/>
          </p:nvSpPr>
          <p:spPr>
            <a:xfrm rot="21385375">
              <a:off x="5091156" y="4900314"/>
              <a:ext cx="1180720" cy="44864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kk-KZ" sz="12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Тұлғаны қалыптастыру</a:t>
              </a:r>
              <a:endParaRPr lang="en-US" sz="1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Oval 15">
              <a:extLst>
                <a:ext uri="{FF2B5EF4-FFF2-40B4-BE49-F238E27FC236}">
                  <a16:creationId xmlns:a16="http://schemas.microsoft.com/office/drawing/2014/main" xmlns="" id="{529DE2BA-67FA-42D0-B01B-BBBB64EC16F4}"/>
                </a:ext>
              </a:extLst>
            </p:cNvPr>
            <p:cNvSpPr/>
            <p:nvPr/>
          </p:nvSpPr>
          <p:spPr>
            <a:xfrm rot="21404197">
              <a:off x="5360631" y="5648315"/>
              <a:ext cx="361002" cy="341986"/>
            </a:xfrm>
            <a:prstGeom prst="ellipse">
              <a:avLst/>
            </a:prstGeom>
            <a:solidFill>
              <a:srgbClr val="B2920A"/>
            </a:solidFill>
            <a:ln w="381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b="1" cap="small" dirty="0">
                  <a:solidFill>
                    <a:prstClr val="white"/>
                  </a:solidFill>
                  <a:effectLst>
                    <a:outerShdw blurRad="25400" dist="38100" dir="2700000" algn="tl">
                      <a:srgbClr val="000000">
                        <a:alpha val="70000"/>
                      </a:srgbClr>
                    </a:outerShdw>
                  </a:effectLst>
                  <a:cs typeface="Arial" pitchFamily="34" charset="0"/>
                </a:rPr>
                <a:t>3</a:t>
              </a:r>
            </a:p>
          </p:txBody>
        </p:sp>
      </p:grpSp>
      <p:sp>
        <p:nvSpPr>
          <p:cNvPr id="22" name="Rectangle 28">
            <a:extLst>
              <a:ext uri="{FF2B5EF4-FFF2-40B4-BE49-F238E27FC236}">
                <a16:creationId xmlns:a16="http://schemas.microsoft.com/office/drawing/2014/main" xmlns="" id="{D92D0BAE-21AB-4CFA-BD78-C389F22317B1}"/>
              </a:ext>
            </a:extLst>
          </p:cNvPr>
          <p:cNvSpPr/>
          <p:nvPr/>
        </p:nvSpPr>
        <p:spPr>
          <a:xfrm>
            <a:off x="2323240" y="4683715"/>
            <a:ext cx="1330293" cy="6309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Өмір бойы</a:t>
            </a:r>
          </a:p>
          <a:p>
            <a:r>
              <a:rPr lang="kk-KZ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білім алу</a:t>
            </a:r>
            <a:endParaRPr lang="ru-RU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1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Rectangle 27">
            <a:extLst>
              <a:ext uri="{FF2B5EF4-FFF2-40B4-BE49-F238E27FC236}">
                <a16:creationId xmlns:a16="http://schemas.microsoft.com/office/drawing/2014/main" xmlns="" id="{F45A70B3-8E6D-472E-8E6B-2D6EC7889EF1}"/>
              </a:ext>
            </a:extLst>
          </p:cNvPr>
          <p:cNvSpPr/>
          <p:nvPr/>
        </p:nvSpPr>
        <p:spPr>
          <a:xfrm>
            <a:off x="4429067" y="2022918"/>
            <a:ext cx="125299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Ақпараттық коммуникация</a:t>
            </a:r>
            <a:endParaRPr lang="en-US" sz="11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Oval 13">
            <a:extLst>
              <a:ext uri="{FF2B5EF4-FFF2-40B4-BE49-F238E27FC236}">
                <a16:creationId xmlns:a16="http://schemas.microsoft.com/office/drawing/2014/main" xmlns="" id="{69034F0C-7DCD-4034-9AD2-D3862C48D5EA}"/>
              </a:ext>
            </a:extLst>
          </p:cNvPr>
          <p:cNvSpPr/>
          <p:nvPr/>
        </p:nvSpPr>
        <p:spPr>
          <a:xfrm rot="153363">
            <a:off x="5730738" y="2173251"/>
            <a:ext cx="341752" cy="341752"/>
          </a:xfrm>
          <a:prstGeom prst="ellipse">
            <a:avLst/>
          </a:prstGeom>
          <a:solidFill>
            <a:srgbClr val="AF2415"/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b="1" cap="small" dirty="0">
                <a:solidFill>
                  <a:prstClr val="white"/>
                </a:solidFill>
                <a:effectLst>
                  <a:outerShdw blurRad="25400" dist="38100" dir="2700000" algn="tl">
                    <a:srgbClr val="000000">
                      <a:alpha val="70000"/>
                    </a:srgbClr>
                  </a:outerShdw>
                </a:effectLst>
                <a:cs typeface="Arial" pitchFamily="34" charset="0"/>
              </a:rPr>
              <a:t>1</a:t>
            </a:r>
          </a:p>
        </p:txBody>
      </p:sp>
      <p:sp>
        <p:nvSpPr>
          <p:cNvPr id="30" name="Rectangle 25">
            <a:extLst>
              <a:ext uri="{FF2B5EF4-FFF2-40B4-BE49-F238E27FC236}">
                <a16:creationId xmlns:a16="http://schemas.microsoft.com/office/drawing/2014/main" xmlns="" id="{7DF78A5E-D335-4A48-BAB0-3035FA322C1F}"/>
              </a:ext>
            </a:extLst>
          </p:cNvPr>
          <p:cNvSpPr/>
          <p:nvPr/>
        </p:nvSpPr>
        <p:spPr>
          <a:xfrm>
            <a:off x="3750478" y="5116790"/>
            <a:ext cx="143713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Кәсіби </a:t>
            </a:r>
          </a:p>
          <a:p>
            <a:r>
              <a:rPr lang="kk-KZ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дағдылар</a:t>
            </a:r>
            <a:endParaRPr lang="en-US" sz="11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" name="Freeform 12">
            <a:extLst>
              <a:ext uri="{FF2B5EF4-FFF2-40B4-BE49-F238E27FC236}">
                <a16:creationId xmlns:a16="http://schemas.microsoft.com/office/drawing/2014/main" xmlns="" id="{8C9D6C5C-3483-4811-9D09-694078CDDA42}"/>
              </a:ext>
            </a:extLst>
          </p:cNvPr>
          <p:cNvSpPr>
            <a:spLocks/>
          </p:cNvSpPr>
          <p:nvPr/>
        </p:nvSpPr>
        <p:spPr bwMode="auto">
          <a:xfrm>
            <a:off x="2082772" y="1624810"/>
            <a:ext cx="2131845" cy="1781026"/>
          </a:xfrm>
          <a:custGeom>
            <a:avLst/>
            <a:gdLst>
              <a:gd name="connsiteX0" fmla="*/ 1700213 w 1700213"/>
              <a:gd name="connsiteY0" fmla="*/ 0 h 1647293"/>
              <a:gd name="connsiteX1" fmla="*/ 1700213 w 1700213"/>
              <a:gd name="connsiteY1" fmla="*/ 1313335 h 1647293"/>
              <a:gd name="connsiteX2" fmla="*/ 1381310 w 1700213"/>
              <a:gd name="connsiteY2" fmla="*/ 1474309 h 1647293"/>
              <a:gd name="connsiteX3" fmla="*/ 1036970 w 1700213"/>
              <a:gd name="connsiteY3" fmla="*/ 1647293 h 1647293"/>
              <a:gd name="connsiteX4" fmla="*/ 0 w 1700213"/>
              <a:gd name="connsiteY4" fmla="*/ 819944 h 1647293"/>
              <a:gd name="connsiteX5" fmla="*/ 78581 w 1700213"/>
              <a:gd name="connsiteY5" fmla="*/ 725488 h 1647293"/>
              <a:gd name="connsiteX6" fmla="*/ 164306 w 1700213"/>
              <a:gd name="connsiteY6" fmla="*/ 635794 h 1647293"/>
              <a:gd name="connsiteX7" fmla="*/ 252413 w 1700213"/>
              <a:gd name="connsiteY7" fmla="*/ 551656 h 1647293"/>
              <a:gd name="connsiteX8" fmla="*/ 345281 w 1700213"/>
              <a:gd name="connsiteY8" fmla="*/ 473075 h 1647293"/>
              <a:gd name="connsiteX9" fmla="*/ 442913 w 1700213"/>
              <a:gd name="connsiteY9" fmla="*/ 399256 h 1647293"/>
              <a:gd name="connsiteX10" fmla="*/ 545307 w 1700213"/>
              <a:gd name="connsiteY10" fmla="*/ 332581 h 1647293"/>
              <a:gd name="connsiteX11" fmla="*/ 649288 w 1700213"/>
              <a:gd name="connsiteY11" fmla="*/ 271463 h 1647293"/>
              <a:gd name="connsiteX12" fmla="*/ 757238 w 1700213"/>
              <a:gd name="connsiteY12" fmla="*/ 216694 h 1647293"/>
              <a:gd name="connsiteX13" fmla="*/ 812007 w 1700213"/>
              <a:gd name="connsiteY13" fmla="*/ 190500 h 1647293"/>
              <a:gd name="connsiteX14" fmla="*/ 866775 w 1700213"/>
              <a:gd name="connsiteY14" fmla="*/ 166688 h 1647293"/>
              <a:gd name="connsiteX15" fmla="*/ 923132 w 1700213"/>
              <a:gd name="connsiteY15" fmla="*/ 143669 h 1647293"/>
              <a:gd name="connsiteX16" fmla="*/ 979488 w 1700213"/>
              <a:gd name="connsiteY16" fmla="*/ 123825 h 1647293"/>
              <a:gd name="connsiteX17" fmla="*/ 1037432 w 1700213"/>
              <a:gd name="connsiteY17" fmla="*/ 103981 h 1647293"/>
              <a:gd name="connsiteX18" fmla="*/ 1095376 w 1700213"/>
              <a:gd name="connsiteY18" fmla="*/ 85725 h 1647293"/>
              <a:gd name="connsiteX19" fmla="*/ 1154907 w 1700213"/>
              <a:gd name="connsiteY19" fmla="*/ 70644 h 1647293"/>
              <a:gd name="connsiteX20" fmla="*/ 1212851 w 1700213"/>
              <a:gd name="connsiteY20" fmla="*/ 54769 h 1647293"/>
              <a:gd name="connsiteX21" fmla="*/ 1273969 w 1700213"/>
              <a:gd name="connsiteY21" fmla="*/ 42863 h 1647293"/>
              <a:gd name="connsiteX22" fmla="*/ 1333501 w 1700213"/>
              <a:gd name="connsiteY22" fmla="*/ 32544 h 1647293"/>
              <a:gd name="connsiteX23" fmla="*/ 1394619 w 1700213"/>
              <a:gd name="connsiteY23" fmla="*/ 21431 h 1647293"/>
              <a:gd name="connsiteX24" fmla="*/ 1453357 w 1700213"/>
              <a:gd name="connsiteY24" fmla="*/ 14288 h 1647293"/>
              <a:gd name="connsiteX25" fmla="*/ 1516063 w 1700213"/>
              <a:gd name="connsiteY25" fmla="*/ 7938 h 1647293"/>
              <a:gd name="connsiteX26" fmla="*/ 1577182 w 1700213"/>
              <a:gd name="connsiteY26" fmla="*/ 3175 h 1647293"/>
              <a:gd name="connsiteX27" fmla="*/ 1638301 w 1700213"/>
              <a:gd name="connsiteY27" fmla="*/ 1588 h 16472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1700213" h="1647293">
                <a:moveTo>
                  <a:pt x="1700213" y="0"/>
                </a:moveTo>
                <a:lnTo>
                  <a:pt x="1700213" y="1313335"/>
                </a:lnTo>
                <a:lnTo>
                  <a:pt x="1381310" y="1474309"/>
                </a:lnTo>
                <a:lnTo>
                  <a:pt x="1036970" y="1647293"/>
                </a:lnTo>
                <a:lnTo>
                  <a:pt x="0" y="819944"/>
                </a:lnTo>
                <a:lnTo>
                  <a:pt x="78581" y="725488"/>
                </a:lnTo>
                <a:lnTo>
                  <a:pt x="164306" y="635794"/>
                </a:lnTo>
                <a:lnTo>
                  <a:pt x="252413" y="551656"/>
                </a:lnTo>
                <a:lnTo>
                  <a:pt x="345281" y="473075"/>
                </a:lnTo>
                <a:lnTo>
                  <a:pt x="442913" y="399256"/>
                </a:lnTo>
                <a:lnTo>
                  <a:pt x="545307" y="332581"/>
                </a:lnTo>
                <a:lnTo>
                  <a:pt x="649288" y="271463"/>
                </a:lnTo>
                <a:lnTo>
                  <a:pt x="757238" y="216694"/>
                </a:lnTo>
                <a:lnTo>
                  <a:pt x="812007" y="190500"/>
                </a:lnTo>
                <a:lnTo>
                  <a:pt x="866775" y="166688"/>
                </a:lnTo>
                <a:lnTo>
                  <a:pt x="923132" y="143669"/>
                </a:lnTo>
                <a:lnTo>
                  <a:pt x="979488" y="123825"/>
                </a:lnTo>
                <a:lnTo>
                  <a:pt x="1037432" y="103981"/>
                </a:lnTo>
                <a:lnTo>
                  <a:pt x="1095376" y="85725"/>
                </a:lnTo>
                <a:lnTo>
                  <a:pt x="1154907" y="70644"/>
                </a:lnTo>
                <a:lnTo>
                  <a:pt x="1212851" y="54769"/>
                </a:lnTo>
                <a:lnTo>
                  <a:pt x="1273969" y="42863"/>
                </a:lnTo>
                <a:lnTo>
                  <a:pt x="1333501" y="32544"/>
                </a:lnTo>
                <a:lnTo>
                  <a:pt x="1394619" y="21431"/>
                </a:lnTo>
                <a:lnTo>
                  <a:pt x="1453357" y="14288"/>
                </a:lnTo>
                <a:lnTo>
                  <a:pt x="1516063" y="7938"/>
                </a:lnTo>
                <a:lnTo>
                  <a:pt x="1577182" y="3175"/>
                </a:lnTo>
                <a:lnTo>
                  <a:pt x="1638301" y="1588"/>
                </a:lnTo>
                <a:close/>
              </a:path>
            </a:pathLst>
          </a:custGeom>
          <a:solidFill>
            <a:srgbClr val="A47BB3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en-US" dirty="0"/>
          </a:p>
        </p:txBody>
      </p:sp>
      <p:sp>
        <p:nvSpPr>
          <p:cNvPr id="33" name="Oval 19">
            <a:extLst>
              <a:ext uri="{FF2B5EF4-FFF2-40B4-BE49-F238E27FC236}">
                <a16:creationId xmlns:a16="http://schemas.microsoft.com/office/drawing/2014/main" xmlns="" id="{D8BD182B-9469-46DA-B38B-D637A226561A}"/>
              </a:ext>
            </a:extLst>
          </p:cNvPr>
          <p:cNvSpPr/>
          <p:nvPr/>
        </p:nvSpPr>
        <p:spPr>
          <a:xfrm>
            <a:off x="3713015" y="1717240"/>
            <a:ext cx="379724" cy="363889"/>
          </a:xfrm>
          <a:prstGeom prst="ellipse">
            <a:avLst/>
          </a:prstGeom>
          <a:solidFill>
            <a:srgbClr val="6F477D"/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b="1" cap="small" dirty="0">
                <a:solidFill>
                  <a:prstClr val="white"/>
                </a:solidFill>
                <a:effectLst>
                  <a:outerShdw blurRad="25400" dist="38100" dir="2700000" algn="tl">
                    <a:srgbClr val="000000">
                      <a:alpha val="70000"/>
                    </a:srgbClr>
                  </a:outerShdw>
                </a:effectLst>
                <a:cs typeface="Arial" pitchFamily="34" charset="0"/>
              </a:rPr>
              <a:t>7</a:t>
            </a:r>
          </a:p>
        </p:txBody>
      </p:sp>
      <p:sp>
        <p:nvSpPr>
          <p:cNvPr id="34" name="Rectangle 32">
            <a:extLst>
              <a:ext uri="{FF2B5EF4-FFF2-40B4-BE49-F238E27FC236}">
                <a16:creationId xmlns:a16="http://schemas.microsoft.com/office/drawing/2014/main" xmlns="" id="{94F6A635-E677-4C81-8971-032731F2E34A}"/>
              </a:ext>
            </a:extLst>
          </p:cNvPr>
          <p:cNvSpPr/>
          <p:nvPr/>
        </p:nvSpPr>
        <p:spPr>
          <a:xfrm>
            <a:off x="2803811" y="2223520"/>
            <a:ext cx="130502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Салауатты өмір салты</a:t>
            </a:r>
            <a:endParaRPr lang="en-US" sz="12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6" name="Freeform 11">
            <a:extLst>
              <a:ext uri="{FF2B5EF4-FFF2-40B4-BE49-F238E27FC236}">
                <a16:creationId xmlns:a16="http://schemas.microsoft.com/office/drawing/2014/main" xmlns="" id="{F74E456C-2E83-458D-A960-0B2C8E46E22D}"/>
              </a:ext>
            </a:extLst>
          </p:cNvPr>
          <p:cNvSpPr>
            <a:spLocks/>
          </p:cNvSpPr>
          <p:nvPr/>
        </p:nvSpPr>
        <p:spPr bwMode="auto">
          <a:xfrm rot="21424375">
            <a:off x="1508076" y="2557212"/>
            <a:ext cx="1790625" cy="2072414"/>
          </a:xfrm>
          <a:custGeom>
            <a:avLst/>
            <a:gdLst>
              <a:gd name="connsiteX0" fmla="*/ 475456 w 1518449"/>
              <a:gd name="connsiteY0" fmla="*/ 0 h 1841500"/>
              <a:gd name="connsiteX1" fmla="*/ 1518449 w 1518449"/>
              <a:gd name="connsiteY1" fmla="*/ 832125 h 1841500"/>
              <a:gd name="connsiteX2" fmla="*/ 1450904 w 1518449"/>
              <a:gd name="connsiteY2" fmla="*/ 1182706 h 1841500"/>
              <a:gd name="connsiteX3" fmla="*/ 1412170 w 1518449"/>
              <a:gd name="connsiteY3" fmla="*/ 1376550 h 1841500"/>
              <a:gd name="connsiteX4" fmla="*/ 1379707 w 1518449"/>
              <a:gd name="connsiteY4" fmla="*/ 1539008 h 1841500"/>
              <a:gd name="connsiteX5" fmla="*/ 54769 w 1518449"/>
              <a:gd name="connsiteY5" fmla="*/ 1841500 h 1841500"/>
              <a:gd name="connsiteX6" fmla="*/ 41275 w 1518449"/>
              <a:gd name="connsiteY6" fmla="*/ 1781149 h 1841500"/>
              <a:gd name="connsiteX7" fmla="*/ 30956 w 1518449"/>
              <a:gd name="connsiteY7" fmla="*/ 1720004 h 1841500"/>
              <a:gd name="connsiteX8" fmla="*/ 21431 w 1518449"/>
              <a:gd name="connsiteY8" fmla="*/ 1658859 h 1841500"/>
              <a:gd name="connsiteX9" fmla="*/ 14288 w 1518449"/>
              <a:gd name="connsiteY9" fmla="*/ 1597714 h 1841500"/>
              <a:gd name="connsiteX10" fmla="*/ 7938 w 1518449"/>
              <a:gd name="connsiteY10" fmla="*/ 1536569 h 1841500"/>
              <a:gd name="connsiteX11" fmla="*/ 3175 w 1518449"/>
              <a:gd name="connsiteY11" fmla="*/ 1476218 h 1841500"/>
              <a:gd name="connsiteX12" fmla="*/ 1588 w 1518449"/>
              <a:gd name="connsiteY12" fmla="*/ 1415073 h 1841500"/>
              <a:gd name="connsiteX13" fmla="*/ 0 w 1518449"/>
              <a:gd name="connsiteY13" fmla="*/ 1353928 h 1841500"/>
              <a:gd name="connsiteX14" fmla="*/ 1588 w 1518449"/>
              <a:gd name="connsiteY14" fmla="*/ 1292782 h 1841500"/>
              <a:gd name="connsiteX15" fmla="*/ 4763 w 1518449"/>
              <a:gd name="connsiteY15" fmla="*/ 1231637 h 1841500"/>
              <a:gd name="connsiteX16" fmla="*/ 7938 w 1518449"/>
              <a:gd name="connsiteY16" fmla="*/ 1171286 h 1841500"/>
              <a:gd name="connsiteX17" fmla="*/ 14288 w 1518449"/>
              <a:gd name="connsiteY17" fmla="*/ 1111729 h 1841500"/>
              <a:gd name="connsiteX18" fmla="*/ 21431 w 1518449"/>
              <a:gd name="connsiteY18" fmla="*/ 1050584 h 1841500"/>
              <a:gd name="connsiteX19" fmla="*/ 30956 w 1518449"/>
              <a:gd name="connsiteY19" fmla="*/ 991027 h 1841500"/>
              <a:gd name="connsiteX20" fmla="*/ 42863 w 1518449"/>
              <a:gd name="connsiteY20" fmla="*/ 931470 h 1841500"/>
              <a:gd name="connsiteX21" fmla="*/ 54769 w 1518449"/>
              <a:gd name="connsiteY21" fmla="*/ 871913 h 1841500"/>
              <a:gd name="connsiteX22" fmla="*/ 69056 w 1518449"/>
              <a:gd name="connsiteY22" fmla="*/ 813945 h 1841500"/>
              <a:gd name="connsiteX23" fmla="*/ 85725 w 1518449"/>
              <a:gd name="connsiteY23" fmla="*/ 754388 h 1841500"/>
              <a:gd name="connsiteX24" fmla="*/ 102394 w 1518449"/>
              <a:gd name="connsiteY24" fmla="*/ 696419 h 1841500"/>
              <a:gd name="connsiteX25" fmla="*/ 122238 w 1518449"/>
              <a:gd name="connsiteY25" fmla="*/ 640039 h 1841500"/>
              <a:gd name="connsiteX26" fmla="*/ 142081 w 1518449"/>
              <a:gd name="connsiteY26" fmla="*/ 582070 h 1841500"/>
              <a:gd name="connsiteX27" fmla="*/ 165100 w 1518449"/>
              <a:gd name="connsiteY27" fmla="*/ 525689 h 1841500"/>
              <a:gd name="connsiteX28" fmla="*/ 188913 w 1518449"/>
              <a:gd name="connsiteY28" fmla="*/ 469309 h 1841500"/>
              <a:gd name="connsiteX29" fmla="*/ 215106 w 1518449"/>
              <a:gd name="connsiteY29" fmla="*/ 414516 h 1841500"/>
              <a:gd name="connsiteX30" fmla="*/ 241300 w 1518449"/>
              <a:gd name="connsiteY30" fmla="*/ 359724 h 1841500"/>
              <a:gd name="connsiteX31" fmla="*/ 269875 w 1518449"/>
              <a:gd name="connsiteY31" fmla="*/ 306520 h 1841500"/>
              <a:gd name="connsiteX32" fmla="*/ 300831 w 1518449"/>
              <a:gd name="connsiteY32" fmla="*/ 253316 h 1841500"/>
              <a:gd name="connsiteX33" fmla="*/ 332581 w 1518449"/>
              <a:gd name="connsiteY33" fmla="*/ 200905 h 1841500"/>
              <a:gd name="connsiteX34" fmla="*/ 365919 w 1518449"/>
              <a:gd name="connsiteY34" fmla="*/ 149289 h 1841500"/>
              <a:gd name="connsiteX35" fmla="*/ 400844 w 1518449"/>
              <a:gd name="connsiteY35" fmla="*/ 99262 h 1841500"/>
              <a:gd name="connsiteX36" fmla="*/ 437356 w 1518449"/>
              <a:gd name="connsiteY36" fmla="*/ 48440 h 1841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1518449" h="1841500">
                <a:moveTo>
                  <a:pt x="475456" y="0"/>
                </a:moveTo>
                <a:lnTo>
                  <a:pt x="1518449" y="832125"/>
                </a:lnTo>
                <a:lnTo>
                  <a:pt x="1450904" y="1182706"/>
                </a:lnTo>
                <a:cubicBezTo>
                  <a:pt x="1436606" y="1248203"/>
                  <a:pt x="1424388" y="1312377"/>
                  <a:pt x="1412170" y="1376550"/>
                </a:cubicBezTo>
                <a:lnTo>
                  <a:pt x="1379707" y="1539008"/>
                </a:lnTo>
                <a:lnTo>
                  <a:pt x="54769" y="1841500"/>
                </a:lnTo>
                <a:lnTo>
                  <a:pt x="41275" y="1781149"/>
                </a:lnTo>
                <a:lnTo>
                  <a:pt x="30956" y="1720004"/>
                </a:lnTo>
                <a:lnTo>
                  <a:pt x="21431" y="1658859"/>
                </a:lnTo>
                <a:lnTo>
                  <a:pt x="14288" y="1597714"/>
                </a:lnTo>
                <a:lnTo>
                  <a:pt x="7938" y="1536569"/>
                </a:lnTo>
                <a:lnTo>
                  <a:pt x="3175" y="1476218"/>
                </a:lnTo>
                <a:lnTo>
                  <a:pt x="1588" y="1415073"/>
                </a:lnTo>
                <a:lnTo>
                  <a:pt x="0" y="1353928"/>
                </a:lnTo>
                <a:lnTo>
                  <a:pt x="1588" y="1292782"/>
                </a:lnTo>
                <a:lnTo>
                  <a:pt x="4763" y="1231637"/>
                </a:lnTo>
                <a:lnTo>
                  <a:pt x="7938" y="1171286"/>
                </a:lnTo>
                <a:lnTo>
                  <a:pt x="14288" y="1111729"/>
                </a:lnTo>
                <a:lnTo>
                  <a:pt x="21431" y="1050584"/>
                </a:lnTo>
                <a:lnTo>
                  <a:pt x="30956" y="991027"/>
                </a:lnTo>
                <a:lnTo>
                  <a:pt x="42863" y="931470"/>
                </a:lnTo>
                <a:lnTo>
                  <a:pt x="54769" y="871913"/>
                </a:lnTo>
                <a:lnTo>
                  <a:pt x="69056" y="813945"/>
                </a:lnTo>
                <a:lnTo>
                  <a:pt x="85725" y="754388"/>
                </a:lnTo>
                <a:lnTo>
                  <a:pt x="102394" y="696419"/>
                </a:lnTo>
                <a:lnTo>
                  <a:pt x="122238" y="640039"/>
                </a:lnTo>
                <a:lnTo>
                  <a:pt x="142081" y="582070"/>
                </a:lnTo>
                <a:lnTo>
                  <a:pt x="165100" y="525689"/>
                </a:lnTo>
                <a:lnTo>
                  <a:pt x="188913" y="469309"/>
                </a:lnTo>
                <a:lnTo>
                  <a:pt x="215106" y="414516"/>
                </a:lnTo>
                <a:lnTo>
                  <a:pt x="241300" y="359724"/>
                </a:lnTo>
                <a:lnTo>
                  <a:pt x="269875" y="306520"/>
                </a:lnTo>
                <a:lnTo>
                  <a:pt x="300831" y="253316"/>
                </a:lnTo>
                <a:lnTo>
                  <a:pt x="332581" y="200905"/>
                </a:lnTo>
                <a:lnTo>
                  <a:pt x="365919" y="149289"/>
                </a:lnTo>
                <a:lnTo>
                  <a:pt x="400844" y="99262"/>
                </a:lnTo>
                <a:lnTo>
                  <a:pt x="437356" y="48440"/>
                </a:lnTo>
                <a:close/>
              </a:path>
            </a:pathLst>
          </a:custGeom>
          <a:solidFill>
            <a:srgbClr val="AAB5B7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37" name="Oval 18">
            <a:extLst>
              <a:ext uri="{FF2B5EF4-FFF2-40B4-BE49-F238E27FC236}">
                <a16:creationId xmlns:a16="http://schemas.microsoft.com/office/drawing/2014/main" xmlns="" id="{91F59760-66F9-4140-B00F-CA7334C61053}"/>
              </a:ext>
            </a:extLst>
          </p:cNvPr>
          <p:cNvSpPr/>
          <p:nvPr/>
        </p:nvSpPr>
        <p:spPr>
          <a:xfrm>
            <a:off x="1871526" y="2800627"/>
            <a:ext cx="382307" cy="363755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b="1" cap="small" dirty="0">
                <a:solidFill>
                  <a:prstClr val="white"/>
                </a:solidFill>
                <a:effectLst>
                  <a:outerShdw blurRad="25400" dist="38100" dir="2700000" algn="tl">
                    <a:srgbClr val="000000">
                      <a:alpha val="70000"/>
                    </a:srgbClr>
                  </a:outerShdw>
                </a:effectLst>
                <a:cs typeface="Arial" pitchFamily="34" charset="0"/>
              </a:rPr>
              <a:t>6</a:t>
            </a:r>
          </a:p>
        </p:txBody>
      </p:sp>
      <p:sp>
        <p:nvSpPr>
          <p:cNvPr id="38" name="Rectangle 31">
            <a:extLst>
              <a:ext uri="{FF2B5EF4-FFF2-40B4-BE49-F238E27FC236}">
                <a16:creationId xmlns:a16="http://schemas.microsoft.com/office/drawing/2014/main" xmlns="" id="{279FA825-A2F1-48F9-BD3F-09517CF548CD}"/>
              </a:ext>
            </a:extLst>
          </p:cNvPr>
          <p:cNvSpPr/>
          <p:nvPr/>
        </p:nvSpPr>
        <p:spPr>
          <a:xfrm>
            <a:off x="1834007" y="3452164"/>
            <a:ext cx="1355535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Ғылыми ізденіс</a:t>
            </a:r>
            <a:endParaRPr lang="en-US" sz="12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" name="Oval 17">
            <a:extLst>
              <a:ext uri="{FF2B5EF4-FFF2-40B4-BE49-F238E27FC236}">
                <a16:creationId xmlns:a16="http://schemas.microsoft.com/office/drawing/2014/main" xmlns="" id="{9E47854B-AE65-4B7E-9602-F0C3591479E2}"/>
              </a:ext>
            </a:extLst>
          </p:cNvPr>
          <p:cNvSpPr/>
          <p:nvPr/>
        </p:nvSpPr>
        <p:spPr>
          <a:xfrm>
            <a:off x="1790787" y="4807558"/>
            <a:ext cx="367964" cy="353142"/>
          </a:xfrm>
          <a:prstGeom prst="ellipse">
            <a:avLst/>
          </a:prstGeom>
          <a:solidFill>
            <a:srgbClr val="216A97"/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b="1" cap="small" dirty="0">
                <a:solidFill>
                  <a:prstClr val="white"/>
                </a:solidFill>
                <a:effectLst>
                  <a:outerShdw blurRad="25400" dist="38100" dir="2700000" algn="tl">
                    <a:srgbClr val="000000">
                      <a:alpha val="70000"/>
                    </a:srgbClr>
                  </a:outerShdw>
                </a:effectLst>
                <a:cs typeface="Arial" pitchFamily="34" charset="0"/>
              </a:rPr>
              <a:t>5</a:t>
            </a:r>
          </a:p>
        </p:txBody>
      </p:sp>
      <p:grpSp>
        <p:nvGrpSpPr>
          <p:cNvPr id="7" name="Группа 6">
            <a:extLst>
              <a:ext uri="{FF2B5EF4-FFF2-40B4-BE49-F238E27FC236}">
                <a16:creationId xmlns:a16="http://schemas.microsoft.com/office/drawing/2014/main" xmlns="" id="{AD94B766-47E4-4518-89D2-D03CBC9D8C54}"/>
              </a:ext>
            </a:extLst>
          </p:cNvPr>
          <p:cNvGrpSpPr/>
          <p:nvPr/>
        </p:nvGrpSpPr>
        <p:grpSpPr>
          <a:xfrm>
            <a:off x="5238738" y="2381463"/>
            <a:ext cx="1634049" cy="2211308"/>
            <a:chOff x="5096157" y="2572388"/>
            <a:chExt cx="1551829" cy="1941786"/>
          </a:xfrm>
        </p:grpSpPr>
        <p:sp>
          <p:nvSpPr>
            <p:cNvPr id="24" name="Freeform 7">
              <a:extLst>
                <a:ext uri="{FF2B5EF4-FFF2-40B4-BE49-F238E27FC236}">
                  <a16:creationId xmlns:a16="http://schemas.microsoft.com/office/drawing/2014/main" xmlns="" id="{F750479E-A2FF-41F2-8A10-3C064234205F}"/>
                </a:ext>
              </a:extLst>
            </p:cNvPr>
            <p:cNvSpPr>
              <a:spLocks/>
            </p:cNvSpPr>
            <p:nvPr/>
          </p:nvSpPr>
          <p:spPr bwMode="auto">
            <a:xfrm rot="21437661">
              <a:off x="5096157" y="2572388"/>
              <a:ext cx="1551829" cy="1941786"/>
            </a:xfrm>
            <a:custGeom>
              <a:avLst/>
              <a:gdLst>
                <a:gd name="connsiteX0" fmla="*/ 1046873 w 1520742"/>
                <a:gd name="connsiteY0" fmla="*/ 0 h 1841500"/>
                <a:gd name="connsiteX1" fmla="*/ 1084973 w 1520742"/>
                <a:gd name="connsiteY1" fmla="*/ 48440 h 1841500"/>
                <a:gd name="connsiteX2" fmla="*/ 1119898 w 1520742"/>
                <a:gd name="connsiteY2" fmla="*/ 99262 h 1841500"/>
                <a:gd name="connsiteX3" fmla="*/ 1154823 w 1520742"/>
                <a:gd name="connsiteY3" fmla="*/ 149289 h 1841500"/>
                <a:gd name="connsiteX4" fmla="*/ 1188161 w 1520742"/>
                <a:gd name="connsiteY4" fmla="*/ 200905 h 1841500"/>
                <a:gd name="connsiteX5" fmla="*/ 1219911 w 1520742"/>
                <a:gd name="connsiteY5" fmla="*/ 253316 h 1841500"/>
                <a:gd name="connsiteX6" fmla="*/ 1250867 w 1520742"/>
                <a:gd name="connsiteY6" fmla="*/ 306520 h 1841500"/>
                <a:gd name="connsiteX7" fmla="*/ 1279442 w 1520742"/>
                <a:gd name="connsiteY7" fmla="*/ 359724 h 1841500"/>
                <a:gd name="connsiteX8" fmla="*/ 1307223 w 1520742"/>
                <a:gd name="connsiteY8" fmla="*/ 414516 h 1841500"/>
                <a:gd name="connsiteX9" fmla="*/ 1331830 w 1520742"/>
                <a:gd name="connsiteY9" fmla="*/ 469309 h 1841500"/>
                <a:gd name="connsiteX10" fmla="*/ 1355642 w 1520742"/>
                <a:gd name="connsiteY10" fmla="*/ 525689 h 1841500"/>
                <a:gd name="connsiteX11" fmla="*/ 1378661 w 1520742"/>
                <a:gd name="connsiteY11" fmla="*/ 582070 h 1841500"/>
                <a:gd name="connsiteX12" fmla="*/ 1398505 w 1520742"/>
                <a:gd name="connsiteY12" fmla="*/ 640039 h 1841500"/>
                <a:gd name="connsiteX13" fmla="*/ 1418348 w 1520742"/>
                <a:gd name="connsiteY13" fmla="*/ 696419 h 1841500"/>
                <a:gd name="connsiteX14" fmla="*/ 1436605 w 1520742"/>
                <a:gd name="connsiteY14" fmla="*/ 754388 h 1841500"/>
                <a:gd name="connsiteX15" fmla="*/ 1451686 w 1520742"/>
                <a:gd name="connsiteY15" fmla="*/ 813945 h 1841500"/>
                <a:gd name="connsiteX16" fmla="*/ 1465973 w 1520742"/>
                <a:gd name="connsiteY16" fmla="*/ 871913 h 1841500"/>
                <a:gd name="connsiteX17" fmla="*/ 1479467 w 1520742"/>
                <a:gd name="connsiteY17" fmla="*/ 931470 h 1841500"/>
                <a:gd name="connsiteX18" fmla="*/ 1489786 w 1520742"/>
                <a:gd name="connsiteY18" fmla="*/ 991027 h 1841500"/>
                <a:gd name="connsiteX19" fmla="*/ 1499311 w 1520742"/>
                <a:gd name="connsiteY19" fmla="*/ 1050584 h 1841500"/>
                <a:gd name="connsiteX20" fmla="*/ 1506455 w 1520742"/>
                <a:gd name="connsiteY20" fmla="*/ 1111729 h 1841500"/>
                <a:gd name="connsiteX21" fmla="*/ 1512805 w 1520742"/>
                <a:gd name="connsiteY21" fmla="*/ 1171286 h 1841500"/>
                <a:gd name="connsiteX22" fmla="*/ 1517567 w 1520742"/>
                <a:gd name="connsiteY22" fmla="*/ 1231637 h 1841500"/>
                <a:gd name="connsiteX23" fmla="*/ 1520742 w 1520742"/>
                <a:gd name="connsiteY23" fmla="*/ 1292782 h 1841500"/>
                <a:gd name="connsiteX24" fmla="*/ 1520742 w 1520742"/>
                <a:gd name="connsiteY24" fmla="*/ 1353928 h 1841500"/>
                <a:gd name="connsiteX25" fmla="*/ 1520742 w 1520742"/>
                <a:gd name="connsiteY25" fmla="*/ 1415073 h 1841500"/>
                <a:gd name="connsiteX26" fmla="*/ 1517567 w 1520742"/>
                <a:gd name="connsiteY26" fmla="*/ 1476218 h 1841500"/>
                <a:gd name="connsiteX27" fmla="*/ 1512805 w 1520742"/>
                <a:gd name="connsiteY27" fmla="*/ 1536569 h 1841500"/>
                <a:gd name="connsiteX28" fmla="*/ 1506455 w 1520742"/>
                <a:gd name="connsiteY28" fmla="*/ 1597714 h 1841500"/>
                <a:gd name="connsiteX29" fmla="*/ 1499311 w 1520742"/>
                <a:gd name="connsiteY29" fmla="*/ 1658859 h 1841500"/>
                <a:gd name="connsiteX30" fmla="*/ 1489786 w 1520742"/>
                <a:gd name="connsiteY30" fmla="*/ 1720004 h 1841500"/>
                <a:gd name="connsiteX31" fmla="*/ 1479467 w 1520742"/>
                <a:gd name="connsiteY31" fmla="*/ 1781149 h 1841500"/>
                <a:gd name="connsiteX32" fmla="*/ 1465973 w 1520742"/>
                <a:gd name="connsiteY32" fmla="*/ 1841500 h 1841500"/>
                <a:gd name="connsiteX33" fmla="*/ 141125 w 1520742"/>
                <a:gd name="connsiteY33" fmla="*/ 1539029 h 1841500"/>
                <a:gd name="connsiteX34" fmla="*/ 108572 w 1520742"/>
                <a:gd name="connsiteY34" fmla="*/ 1373813 h 1841500"/>
                <a:gd name="connsiteX35" fmla="*/ 69838 w 1520742"/>
                <a:gd name="connsiteY35" fmla="*/ 1177233 h 1841500"/>
                <a:gd name="connsiteX36" fmla="*/ 0 w 1520742"/>
                <a:gd name="connsiteY36" fmla="*/ 834442 h 1841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</a:cxnLst>
              <a:rect l="l" t="t" r="r" b="b"/>
              <a:pathLst>
                <a:path w="1520742" h="1841500">
                  <a:moveTo>
                    <a:pt x="1046873" y="0"/>
                  </a:moveTo>
                  <a:lnTo>
                    <a:pt x="1084973" y="48440"/>
                  </a:lnTo>
                  <a:lnTo>
                    <a:pt x="1119898" y="99262"/>
                  </a:lnTo>
                  <a:lnTo>
                    <a:pt x="1154823" y="149289"/>
                  </a:lnTo>
                  <a:lnTo>
                    <a:pt x="1188161" y="200905"/>
                  </a:lnTo>
                  <a:lnTo>
                    <a:pt x="1219911" y="253316"/>
                  </a:lnTo>
                  <a:lnTo>
                    <a:pt x="1250867" y="306520"/>
                  </a:lnTo>
                  <a:lnTo>
                    <a:pt x="1279442" y="359724"/>
                  </a:lnTo>
                  <a:lnTo>
                    <a:pt x="1307223" y="414516"/>
                  </a:lnTo>
                  <a:lnTo>
                    <a:pt x="1331830" y="469309"/>
                  </a:lnTo>
                  <a:lnTo>
                    <a:pt x="1355642" y="525689"/>
                  </a:lnTo>
                  <a:lnTo>
                    <a:pt x="1378661" y="582070"/>
                  </a:lnTo>
                  <a:lnTo>
                    <a:pt x="1398505" y="640039"/>
                  </a:lnTo>
                  <a:lnTo>
                    <a:pt x="1418348" y="696419"/>
                  </a:lnTo>
                  <a:lnTo>
                    <a:pt x="1436605" y="754388"/>
                  </a:lnTo>
                  <a:lnTo>
                    <a:pt x="1451686" y="813945"/>
                  </a:lnTo>
                  <a:lnTo>
                    <a:pt x="1465973" y="871913"/>
                  </a:lnTo>
                  <a:lnTo>
                    <a:pt x="1479467" y="931470"/>
                  </a:lnTo>
                  <a:lnTo>
                    <a:pt x="1489786" y="991027"/>
                  </a:lnTo>
                  <a:lnTo>
                    <a:pt x="1499311" y="1050584"/>
                  </a:lnTo>
                  <a:lnTo>
                    <a:pt x="1506455" y="1111729"/>
                  </a:lnTo>
                  <a:lnTo>
                    <a:pt x="1512805" y="1171286"/>
                  </a:lnTo>
                  <a:lnTo>
                    <a:pt x="1517567" y="1231637"/>
                  </a:lnTo>
                  <a:lnTo>
                    <a:pt x="1520742" y="1292782"/>
                  </a:lnTo>
                  <a:lnTo>
                    <a:pt x="1520742" y="1353928"/>
                  </a:lnTo>
                  <a:lnTo>
                    <a:pt x="1520742" y="1415073"/>
                  </a:lnTo>
                  <a:lnTo>
                    <a:pt x="1517567" y="1476218"/>
                  </a:lnTo>
                  <a:lnTo>
                    <a:pt x="1512805" y="1536569"/>
                  </a:lnTo>
                  <a:lnTo>
                    <a:pt x="1506455" y="1597714"/>
                  </a:lnTo>
                  <a:lnTo>
                    <a:pt x="1499311" y="1658859"/>
                  </a:lnTo>
                  <a:lnTo>
                    <a:pt x="1489786" y="1720004"/>
                  </a:lnTo>
                  <a:lnTo>
                    <a:pt x="1479467" y="1781149"/>
                  </a:lnTo>
                  <a:lnTo>
                    <a:pt x="1465973" y="1841500"/>
                  </a:lnTo>
                  <a:lnTo>
                    <a:pt x="141125" y="1539029"/>
                  </a:lnTo>
                  <a:lnTo>
                    <a:pt x="108572" y="1373813"/>
                  </a:lnTo>
                  <a:cubicBezTo>
                    <a:pt x="96353" y="1308272"/>
                    <a:pt x="84135" y="1242731"/>
                    <a:pt x="69838" y="1177233"/>
                  </a:cubicBezTo>
                  <a:lnTo>
                    <a:pt x="0" y="834442"/>
                  </a:lnTo>
                  <a:close/>
                </a:path>
              </a:pathLst>
            </a:custGeom>
            <a:solidFill>
              <a:srgbClr val="EA964D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sp>
          <p:nvSpPr>
            <p:cNvPr id="25" name="Oval 14">
              <a:extLst>
                <a:ext uri="{FF2B5EF4-FFF2-40B4-BE49-F238E27FC236}">
                  <a16:creationId xmlns:a16="http://schemas.microsoft.com/office/drawing/2014/main" xmlns="" id="{34FDDA46-B5FA-4E6F-933D-0333B06B9887}"/>
                </a:ext>
              </a:extLst>
            </p:cNvPr>
            <p:cNvSpPr/>
            <p:nvPr/>
          </p:nvSpPr>
          <p:spPr>
            <a:xfrm rot="21437661">
              <a:off x="6261989" y="4003514"/>
              <a:ext cx="348738" cy="356986"/>
            </a:xfrm>
            <a:prstGeom prst="ellipse">
              <a:avLst/>
            </a:prstGeom>
            <a:solidFill>
              <a:srgbClr val="965112"/>
            </a:solidFill>
            <a:ln w="381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b="1" cap="small" dirty="0">
                  <a:solidFill>
                    <a:prstClr val="white"/>
                  </a:solidFill>
                  <a:effectLst>
                    <a:outerShdw blurRad="25400" dist="38100" dir="2700000" algn="tl">
                      <a:srgbClr val="000000">
                        <a:alpha val="70000"/>
                      </a:srgbClr>
                    </a:outerShdw>
                  </a:effectLst>
                  <a:cs typeface="Arial" pitchFamily="34" charset="0"/>
                </a:rPr>
                <a:t>2</a:t>
              </a:r>
            </a:p>
          </p:txBody>
        </p:sp>
        <p:sp>
          <p:nvSpPr>
            <p:cNvPr id="42" name="Rectangle 30">
              <a:extLst>
                <a:ext uri="{FF2B5EF4-FFF2-40B4-BE49-F238E27FC236}">
                  <a16:creationId xmlns:a16="http://schemas.microsoft.com/office/drawing/2014/main" xmlns="" id="{670A145E-D356-4AB3-9F98-8B344488E6FD}"/>
                </a:ext>
              </a:extLst>
            </p:cNvPr>
            <p:cNvSpPr/>
            <p:nvPr/>
          </p:nvSpPr>
          <p:spPr>
            <a:xfrm>
              <a:off x="5171107" y="3408264"/>
              <a:ext cx="1447852" cy="40539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kk-KZ" sz="12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Қазіргі заманғы әскери өнер</a:t>
              </a:r>
              <a:endParaRPr lang="en-US" sz="1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58755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>
            <a:extLst>
              <a:ext uri="{FF2B5EF4-FFF2-40B4-BE49-F238E27FC236}">
                <a16:creationId xmlns:a16="http://schemas.microsoft.com/office/drawing/2014/main" xmlns="" id="{7EFBF2CC-6E33-4DB7-8F31-0F5057F783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19256" cy="1143000"/>
          </a:xfrm>
        </p:spPr>
        <p:txBody>
          <a:bodyPr>
            <a:normAutofit fontScale="90000"/>
          </a:bodyPr>
          <a:lstStyle/>
          <a:p>
            <a:r>
              <a:rPr lang="kk-KZ" sz="2800" b="1" cap="none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6В0404 –Б</a:t>
            </a:r>
            <a:r>
              <a:rPr lang="kk-KZ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астапқы </a:t>
            </a:r>
            <a:r>
              <a:rPr lang="kk-KZ" sz="2800" b="1" cap="none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әскери дайындық </a:t>
            </a:r>
            <a:r>
              <a:rPr lang="kk-KZ" sz="2800" b="1" cap="none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мұғалімдерін </a:t>
            </a:r>
            <a:r>
              <a:rPr lang="kk-KZ" sz="2800" b="1" cap="none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даярлау бағытындағы түлектің моделі</a:t>
            </a:r>
            <a:endParaRPr lang="ru-RU" sz="2800" dirty="0"/>
          </a:p>
        </p:txBody>
      </p:sp>
      <p:sp>
        <p:nvSpPr>
          <p:cNvPr id="7" name="Rectangle 35">
            <a:extLst>
              <a:ext uri="{FF2B5EF4-FFF2-40B4-BE49-F238E27FC236}">
                <a16:creationId xmlns:a16="http://schemas.microsoft.com/office/drawing/2014/main" xmlns="" id="{F845D329-65BB-4158-AA88-273F3A3E32D1}"/>
              </a:ext>
            </a:extLst>
          </p:cNvPr>
          <p:cNvSpPr/>
          <p:nvPr/>
        </p:nvSpPr>
        <p:spPr>
          <a:xfrm>
            <a:off x="3347864" y="1817097"/>
            <a:ext cx="5400598" cy="583479"/>
          </a:xfrm>
          <a:prstGeom prst="rect">
            <a:avLst/>
          </a:prstGeom>
          <a:solidFill>
            <a:schemeClr val="bg1">
              <a:alpha val="50000"/>
            </a:schemeClr>
          </a:solidFill>
          <a:ln w="381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kk-KZ" sz="1600" b="1" dirty="0" smtClean="0">
                <a:ln>
                  <a:solidFill>
                    <a:schemeClr val="tx2">
                      <a:lumMod val="60000"/>
                      <a:lumOff val="4000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Әскери және әлеуметтік, </a:t>
            </a:r>
            <a:r>
              <a:rPr lang="kk-KZ" sz="1600" b="1" dirty="0">
                <a:ln>
                  <a:solidFill>
                    <a:schemeClr val="tx2">
                      <a:lumMod val="60000"/>
                      <a:lumOff val="4000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азаматтық сауаттылыққа ие</a:t>
            </a:r>
            <a:endParaRPr lang="ru-RU" sz="1600" b="1" dirty="0"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ectangle 38">
            <a:extLst>
              <a:ext uri="{FF2B5EF4-FFF2-40B4-BE49-F238E27FC236}">
                <a16:creationId xmlns:a16="http://schemas.microsoft.com/office/drawing/2014/main" xmlns="" id="{651B0AC7-24DA-480A-B0AA-0C6647445FA0}"/>
              </a:ext>
            </a:extLst>
          </p:cNvPr>
          <p:cNvSpPr/>
          <p:nvPr/>
        </p:nvSpPr>
        <p:spPr>
          <a:xfrm>
            <a:off x="3563888" y="2230759"/>
            <a:ext cx="5112568" cy="583479"/>
          </a:xfrm>
          <a:prstGeom prst="rect">
            <a:avLst/>
          </a:prstGeom>
          <a:solidFill>
            <a:schemeClr val="bg1">
              <a:alpha val="50000"/>
            </a:schemeClr>
          </a:solidFill>
          <a:ln w="381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kk-KZ" sz="1600" b="1" dirty="0">
                <a:ln>
                  <a:solidFill>
                    <a:schemeClr val="tx2">
                      <a:lumMod val="60000"/>
                      <a:lumOff val="4000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</a:t>
            </a:r>
            <a:r>
              <a:rPr lang="kk-KZ" sz="1600" b="1" dirty="0" smtClean="0">
                <a:ln>
                  <a:solidFill>
                    <a:schemeClr val="tx2">
                      <a:lumMod val="60000"/>
                      <a:lumOff val="4000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әдениетаралық </a:t>
            </a:r>
            <a:r>
              <a:rPr lang="kk-KZ" sz="1600" b="1" dirty="0">
                <a:ln>
                  <a:solidFill>
                    <a:schemeClr val="tx2">
                      <a:lumMod val="60000"/>
                      <a:lumOff val="4000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қарым-қатынасқа қабілетті,</a:t>
            </a:r>
            <a:endParaRPr lang="en-US" sz="1600" cap="small" dirty="0"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  <a:solidFill>
                <a:schemeClr val="tx2">
                  <a:lumMod val="75000"/>
                </a:schemeClr>
              </a:solidFill>
              <a:effectLst>
                <a:outerShdw blurRad="25400" dist="38100" dir="2700000" algn="tl">
                  <a:srgbClr val="000000">
                    <a:alpha val="70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Rectangle 41">
            <a:extLst>
              <a:ext uri="{FF2B5EF4-FFF2-40B4-BE49-F238E27FC236}">
                <a16:creationId xmlns:a16="http://schemas.microsoft.com/office/drawing/2014/main" xmlns="" id="{59E14C6B-37A0-433C-8BE7-7DA2C3277CE1}"/>
              </a:ext>
            </a:extLst>
          </p:cNvPr>
          <p:cNvSpPr/>
          <p:nvPr/>
        </p:nvSpPr>
        <p:spPr>
          <a:xfrm>
            <a:off x="3731491" y="2672386"/>
            <a:ext cx="4944963" cy="583479"/>
          </a:xfrm>
          <a:prstGeom prst="rect">
            <a:avLst/>
          </a:prstGeom>
          <a:solidFill>
            <a:schemeClr val="bg1">
              <a:alpha val="50000"/>
            </a:schemeClr>
          </a:solidFill>
          <a:ln w="381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kk-KZ" sz="1600" b="1" dirty="0" smtClean="0">
                <a:ln>
                  <a:solidFill>
                    <a:schemeClr val="tx2">
                      <a:lumMod val="60000"/>
                      <a:lumOff val="4000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Әскери педагокикалық білімі </a:t>
            </a:r>
            <a:r>
              <a:rPr lang="kk-KZ" sz="1600" b="1" dirty="0">
                <a:ln>
                  <a:solidFill>
                    <a:schemeClr val="tx2">
                      <a:lumMod val="60000"/>
                      <a:lumOff val="4000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терең,</a:t>
            </a:r>
            <a:endParaRPr lang="en-US" sz="1600" b="1" dirty="0"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Rectangle 44">
            <a:extLst>
              <a:ext uri="{FF2B5EF4-FFF2-40B4-BE49-F238E27FC236}">
                <a16:creationId xmlns:a16="http://schemas.microsoft.com/office/drawing/2014/main" xmlns="" id="{8F5A6F46-C4AD-4BC8-A792-FAC91661D1C5}"/>
              </a:ext>
            </a:extLst>
          </p:cNvPr>
          <p:cNvSpPr/>
          <p:nvPr/>
        </p:nvSpPr>
        <p:spPr>
          <a:xfrm>
            <a:off x="3805382" y="3018656"/>
            <a:ext cx="4871070" cy="583479"/>
          </a:xfrm>
          <a:prstGeom prst="rect">
            <a:avLst/>
          </a:prstGeom>
          <a:solidFill>
            <a:schemeClr val="bg1">
              <a:alpha val="50000"/>
            </a:schemeClr>
          </a:solidFill>
          <a:ln w="381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just"/>
            <a:r>
              <a:rPr lang="kk-KZ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sz="1600" b="1" dirty="0">
                <a:ln>
                  <a:solidFill>
                    <a:schemeClr val="tx2">
                      <a:lumMod val="60000"/>
                      <a:lumOff val="4000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инклюзивті білім беру ұстанымдарын ескере     </a:t>
            </a:r>
          </a:p>
          <a:p>
            <a:pPr algn="just"/>
            <a:r>
              <a:rPr lang="kk-KZ" sz="1600" b="1" dirty="0">
                <a:ln>
                  <a:solidFill>
                    <a:schemeClr val="tx2">
                      <a:lumMod val="60000"/>
                      <a:lumOff val="4000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</a:p>
          <a:p>
            <a:pPr algn="just"/>
            <a:r>
              <a:rPr lang="kk-KZ" sz="1600" b="1" dirty="0">
                <a:ln>
                  <a:solidFill>
                    <a:schemeClr val="tx2">
                      <a:lumMod val="60000"/>
                      <a:lumOff val="4000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отырып оқу-тәрбие үдерісін жоспарлайтын,  </a:t>
            </a:r>
          </a:p>
          <a:p>
            <a:pPr algn="just"/>
            <a:r>
              <a:rPr lang="kk-KZ" sz="1600" b="1" dirty="0">
                <a:ln>
                  <a:solidFill>
                    <a:schemeClr val="tx2">
                      <a:lumMod val="60000"/>
                      <a:lumOff val="4000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</a:p>
          <a:p>
            <a:pPr algn="just"/>
            <a:r>
              <a:rPr lang="kk-KZ" sz="1600" b="1" dirty="0">
                <a:ln>
                  <a:solidFill>
                    <a:schemeClr val="tx2">
                      <a:lumMod val="60000"/>
                      <a:lumOff val="4000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ұйымдастыратын және бағалайтын,</a:t>
            </a:r>
            <a:endParaRPr lang="ru-RU" sz="1600" b="1" dirty="0"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Rectangle 47">
            <a:extLst>
              <a:ext uri="{FF2B5EF4-FFF2-40B4-BE49-F238E27FC236}">
                <a16:creationId xmlns:a16="http://schemas.microsoft.com/office/drawing/2014/main" xmlns="" id="{7778F3BB-AD54-47DF-BC50-5194C7E9AB8E}"/>
              </a:ext>
            </a:extLst>
          </p:cNvPr>
          <p:cNvSpPr/>
          <p:nvPr/>
        </p:nvSpPr>
        <p:spPr>
          <a:xfrm>
            <a:off x="3731491" y="4278517"/>
            <a:ext cx="4920753" cy="583479"/>
          </a:xfrm>
          <a:prstGeom prst="rect">
            <a:avLst/>
          </a:prstGeom>
          <a:solidFill>
            <a:schemeClr val="bg1">
              <a:alpha val="50000"/>
            </a:schemeClr>
          </a:solidFill>
          <a:ln w="381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kk-KZ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</a:p>
          <a:p>
            <a:r>
              <a:rPr lang="kk-KZ" sz="1600" b="1" dirty="0">
                <a:ln>
                  <a:solidFill>
                    <a:schemeClr val="tx2">
                      <a:lumMod val="60000"/>
                      <a:lumOff val="4000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ғылыми-педагогикалық зерттеу дағдыларын    </a:t>
            </a:r>
          </a:p>
          <a:p>
            <a:r>
              <a:rPr lang="kk-KZ" sz="1600" b="1" dirty="0">
                <a:ln>
                  <a:solidFill>
                    <a:schemeClr val="tx2">
                      <a:lumMod val="60000"/>
                      <a:lumOff val="40000"/>
                    </a:schemeClr>
                  </a:solidFill>
                </a:ln>
                <a:solidFill>
                  <a:schemeClr val="tx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</a:p>
          <a:p>
            <a:r>
              <a:rPr lang="kk-KZ" sz="1600" b="1" dirty="0">
                <a:ln>
                  <a:solidFill>
                    <a:schemeClr val="tx2">
                      <a:lumMod val="60000"/>
                      <a:lumOff val="4000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игерген, инновацияға ашық</a:t>
            </a:r>
            <a:endParaRPr lang="ru-RU" sz="1600" b="1" dirty="0"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Rectangle 53">
            <a:extLst>
              <a:ext uri="{FF2B5EF4-FFF2-40B4-BE49-F238E27FC236}">
                <a16:creationId xmlns:a16="http://schemas.microsoft.com/office/drawing/2014/main" xmlns="" id="{09F47581-8BBE-4AE1-8AEE-0921FD7CA22A}"/>
              </a:ext>
            </a:extLst>
          </p:cNvPr>
          <p:cNvSpPr/>
          <p:nvPr/>
        </p:nvSpPr>
        <p:spPr>
          <a:xfrm>
            <a:off x="3342692" y="5516465"/>
            <a:ext cx="4757700" cy="583479"/>
          </a:xfrm>
          <a:prstGeom prst="rect">
            <a:avLst/>
          </a:prstGeom>
          <a:solidFill>
            <a:schemeClr val="bg1">
              <a:alpha val="50000"/>
            </a:schemeClr>
          </a:solidFill>
          <a:ln w="381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kk-KZ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kk-KZ" sz="1600" b="1" dirty="0">
                <a:ln>
                  <a:solidFill>
                    <a:schemeClr val="tx2">
                      <a:lumMod val="60000"/>
                      <a:lumOff val="4000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креативті көшбасшы.</a:t>
            </a:r>
            <a:endParaRPr lang="en-US" sz="1600" b="1" dirty="0"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xmlns="" id="{DB4252D9-B7B1-4471-9864-7574279C9D5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565337"/>
            <a:ext cx="3384376" cy="4875747"/>
          </a:xfrm>
          <a:prstGeom prst="ellipse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pic>
    </p:spTree>
    <p:extLst>
      <p:ext uri="{BB962C8B-B14F-4D97-AF65-F5344CB8AC3E}">
        <p14:creationId xmlns:p14="http://schemas.microsoft.com/office/powerpoint/2010/main" val="826527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58204" cy="725470"/>
          </a:xfrm>
        </p:spPr>
        <p:txBody>
          <a:bodyPr>
            <a:normAutofit fontScale="90000"/>
          </a:bodyPr>
          <a:lstStyle/>
          <a:p>
            <a:pPr algn="ctr"/>
            <a:r>
              <a:rPr lang="kk-KZ" b="1" cap="none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Білім беру бағдарламасының мақсаты</a:t>
            </a:r>
            <a:endParaRPr lang="ru-RU" b="1" cap="none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457200" y="1142984"/>
            <a:ext cx="8186766" cy="5330968"/>
          </a:xfrm>
          <a:ln>
            <a:noFill/>
          </a:ln>
          <a:effectLst/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kk-KZ" b="1" dirty="0"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600" lvl="0" indent="-228600">
              <a:lnSpc>
                <a:spcPct val="90000"/>
              </a:lnSpc>
              <a:spcBef>
                <a:spcPts val="1000"/>
              </a:spcBef>
              <a:buClrTx/>
              <a:buSzTx/>
              <a:buFont typeface="Arial" panose="020B0604020202020204" pitchFamily="34" charset="0"/>
              <a:buChar char="•"/>
            </a:pPr>
            <a:r>
              <a:rPr lang="kk-KZ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Бағдарламада әскери педагогикалық және спорт саласында көшбасшы бола алатын, кәсіби қызметті жүзеге асыруға қабілетті  жан-жақты тұлғаны халықаралық талаптарға сай кәсіби біліктілігі жоғары мамандарды дайындауға бағытталған.</a:t>
            </a:r>
          </a:p>
          <a:p>
            <a:pPr marL="0" indent="358775" algn="just">
              <a:lnSpc>
                <a:spcPct val="120000"/>
              </a:lnSpc>
              <a:spcBef>
                <a:spcPts val="0"/>
              </a:spcBef>
              <a:buFont typeface="Wingdings" pitchFamily="2" charset="2"/>
              <a:buNone/>
            </a:pPr>
            <a:endParaRPr lang="ru-RU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3133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>
            <a:extLst>
              <a:ext uri="{FF2B5EF4-FFF2-40B4-BE49-F238E27FC236}">
                <a16:creationId xmlns:a16="http://schemas.microsoft.com/office/drawing/2014/main" xmlns="" id="{7EFBF2CC-6E33-4DB7-8F31-0F5057F783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19256" cy="1143000"/>
          </a:xfrm>
        </p:spPr>
        <p:txBody>
          <a:bodyPr>
            <a:normAutofit fontScale="90000"/>
          </a:bodyPr>
          <a:lstStyle/>
          <a:p>
            <a:r>
              <a:rPr lang="kk-KZ" sz="2800" b="1" cap="none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6В01404 – Б</a:t>
            </a:r>
            <a:r>
              <a:rPr lang="kk-KZ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астапқы </a:t>
            </a:r>
            <a:r>
              <a:rPr lang="kk-KZ" sz="2800" b="1" cap="none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әскери дайындық мұғалімдерін </a:t>
            </a:r>
            <a:r>
              <a:rPr lang="kk-KZ" sz="2800" b="1" cap="none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даярлау бағытындағы ББ оқыту </a:t>
            </a:r>
            <a:r>
              <a:rPr lang="kk-KZ" sz="2800" b="1" cap="none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нәтижелері</a:t>
            </a:r>
            <a:endParaRPr lang="ru-RU" sz="2800" dirty="0"/>
          </a:p>
        </p:txBody>
      </p:sp>
      <p:grpSp>
        <p:nvGrpSpPr>
          <p:cNvPr id="29" name="Группа 28">
            <a:extLst>
              <a:ext uri="{FF2B5EF4-FFF2-40B4-BE49-F238E27FC236}">
                <a16:creationId xmlns:a16="http://schemas.microsoft.com/office/drawing/2014/main" xmlns="" id="{E565A698-9461-4E67-89BF-909A39FC141B}"/>
              </a:ext>
            </a:extLst>
          </p:cNvPr>
          <p:cNvGrpSpPr/>
          <p:nvPr/>
        </p:nvGrpSpPr>
        <p:grpSpPr>
          <a:xfrm>
            <a:off x="107504" y="1429576"/>
            <a:ext cx="8551330" cy="4082303"/>
            <a:chOff x="274203" y="1002390"/>
            <a:chExt cx="8419482" cy="4082303"/>
          </a:xfrm>
        </p:grpSpPr>
        <p:sp>
          <p:nvSpPr>
            <p:cNvPr id="23" name="Rectangle 40">
              <a:extLst>
                <a:ext uri="{FF2B5EF4-FFF2-40B4-BE49-F238E27FC236}">
                  <a16:creationId xmlns:a16="http://schemas.microsoft.com/office/drawing/2014/main" xmlns="" id="{08EDA45C-9732-4C7A-9487-330AD6D4377E}"/>
                </a:ext>
              </a:extLst>
            </p:cNvPr>
            <p:cNvSpPr/>
            <p:nvPr/>
          </p:nvSpPr>
          <p:spPr>
            <a:xfrm>
              <a:off x="685025" y="2895604"/>
              <a:ext cx="1880219" cy="694743"/>
            </a:xfrm>
            <a:prstGeom prst="rect">
              <a:avLst/>
            </a:prstGeom>
            <a:solidFill>
              <a:srgbClr val="F4CF3B"/>
            </a:solidFill>
            <a:ln w="381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kk-KZ" sz="14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Салауатты өмір салты</a:t>
              </a:r>
              <a:endParaRPr lang="en-US" sz="1400" b="1" cap="small" dirty="0">
                <a:solidFill>
                  <a:prstClr val="white"/>
                </a:solidFill>
                <a:effectLst>
                  <a:outerShdw blurRad="25400" dist="38100" dir="2700000" algn="tl">
                    <a:srgbClr val="000000">
                      <a:alpha val="70000"/>
                    </a:srgbClr>
                  </a:outerShdw>
                </a:effectLst>
                <a:cs typeface="Arial" pitchFamily="34" charset="0"/>
              </a:endParaRPr>
            </a:p>
          </p:txBody>
        </p:sp>
        <p:sp>
          <p:nvSpPr>
            <p:cNvPr id="22" name="Rectangle 37">
              <a:extLst>
                <a:ext uri="{FF2B5EF4-FFF2-40B4-BE49-F238E27FC236}">
                  <a16:creationId xmlns:a16="http://schemas.microsoft.com/office/drawing/2014/main" xmlns="" id="{AB57229E-0355-44D5-B7D0-236FC5B1C16D}"/>
                </a:ext>
              </a:extLst>
            </p:cNvPr>
            <p:cNvSpPr/>
            <p:nvPr/>
          </p:nvSpPr>
          <p:spPr>
            <a:xfrm>
              <a:off x="690830" y="2079787"/>
              <a:ext cx="1880218" cy="708131"/>
            </a:xfrm>
            <a:prstGeom prst="rect">
              <a:avLst/>
            </a:prstGeom>
            <a:solidFill>
              <a:srgbClr val="EA964D"/>
            </a:solidFill>
            <a:ln w="381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kk-KZ" sz="14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Ғылыми ізденіс</a:t>
              </a:r>
              <a:endParaRPr lang="en-US" sz="1400" b="1" cap="small" dirty="0">
                <a:solidFill>
                  <a:prstClr val="white"/>
                </a:solidFill>
                <a:effectLst>
                  <a:outerShdw blurRad="25400" dist="38100" dir="2700000" algn="tl">
                    <a:srgbClr val="000000">
                      <a:alpha val="70000"/>
                    </a:srgbClr>
                  </a:outerShdw>
                </a:effectLst>
                <a:cs typeface="Arial" pitchFamily="34" charset="0"/>
              </a:endParaRPr>
            </a:p>
          </p:txBody>
        </p:sp>
        <p:sp>
          <p:nvSpPr>
            <p:cNvPr id="6" name="Rectangle 34">
              <a:extLst>
                <a:ext uri="{FF2B5EF4-FFF2-40B4-BE49-F238E27FC236}">
                  <a16:creationId xmlns:a16="http://schemas.microsoft.com/office/drawing/2014/main" xmlns="" id="{E133A72D-9082-4EC4-A557-E4CFBF26716A}"/>
                </a:ext>
              </a:extLst>
            </p:cNvPr>
            <p:cNvSpPr/>
            <p:nvPr/>
          </p:nvSpPr>
          <p:spPr>
            <a:xfrm>
              <a:off x="685025" y="1002390"/>
              <a:ext cx="1880218" cy="963714"/>
            </a:xfrm>
            <a:prstGeom prst="rect">
              <a:avLst/>
            </a:prstGeom>
            <a:solidFill>
              <a:srgbClr val="EC6E62"/>
            </a:solidFill>
            <a:ln w="381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lvl="0" algn="ctr"/>
              <a:r>
                <a:rPr lang="kk-KZ" sz="1400" b="1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Ақпараттық </a:t>
              </a:r>
              <a:r>
                <a:rPr lang="kk-KZ" sz="1400" b="1" dirty="0" smtClean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коммуникация     </a:t>
              </a:r>
              <a:endParaRPr lang="ru-RU" sz="14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8" name="Rectangle 38">
              <a:extLst>
                <a:ext uri="{FF2B5EF4-FFF2-40B4-BE49-F238E27FC236}">
                  <a16:creationId xmlns:a16="http://schemas.microsoft.com/office/drawing/2014/main" xmlns="" id="{651B0AC7-24DA-480A-B0AA-0C6647445FA0}"/>
                </a:ext>
              </a:extLst>
            </p:cNvPr>
            <p:cNvSpPr/>
            <p:nvPr/>
          </p:nvSpPr>
          <p:spPr>
            <a:xfrm>
              <a:off x="2684225" y="2079787"/>
              <a:ext cx="6001191" cy="708131"/>
            </a:xfrm>
            <a:prstGeom prst="rect">
              <a:avLst/>
            </a:prstGeom>
            <a:solidFill>
              <a:schemeClr val="accent6">
                <a:lumMod val="50000"/>
                <a:alpha val="50000"/>
              </a:schemeClr>
            </a:solidFill>
            <a:ln w="381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lvl="0"/>
              <a:r>
                <a:rPr lang="kk-KZ" sz="1200" dirty="0">
                  <a:latin typeface="Times New Roman" pitchFamily="18" charset="0"/>
                  <a:cs typeface="Times New Roman" pitchFamily="18" charset="0"/>
                </a:rPr>
                <a:t>Қазақстандық қоғамның </a:t>
              </a:r>
              <a:r>
                <a:rPr lang="kk-KZ" sz="1200" dirty="0" smtClean="0">
                  <a:latin typeface="Times New Roman" pitchFamily="18" charset="0"/>
                  <a:cs typeface="Times New Roman" pitchFamily="18" charset="0"/>
                </a:rPr>
                <a:t>әскери тарихи </a:t>
              </a:r>
              <a:r>
                <a:rPr lang="kk-KZ" sz="1200" dirty="0">
                  <a:latin typeface="Times New Roman" pitchFamily="18" charset="0"/>
                  <a:cs typeface="Times New Roman" pitchFamily="18" charset="0"/>
                </a:rPr>
                <a:t>білімін, әлеуметтік, </a:t>
              </a:r>
              <a:r>
                <a:rPr lang="kk-KZ" sz="1200" dirty="0" smtClean="0">
                  <a:latin typeface="Times New Roman" pitchFamily="18" charset="0"/>
                  <a:cs typeface="Times New Roman" pitchFamily="18" charset="0"/>
                </a:rPr>
                <a:t>іскерлік </a:t>
              </a:r>
              <a:r>
                <a:rPr lang="kk-KZ" sz="1200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және </a:t>
              </a:r>
              <a:r>
                <a:rPr lang="kk-KZ" sz="1200" dirty="0" smtClean="0">
                  <a:latin typeface="Times New Roman" pitchFamily="18" charset="0"/>
                  <a:cs typeface="Times New Roman" pitchFamily="18" charset="0"/>
                </a:rPr>
                <a:t>әскери мәдени</a:t>
              </a:r>
              <a:r>
                <a:rPr lang="kk-KZ" sz="1200" dirty="0">
                  <a:latin typeface="Times New Roman" pitchFamily="18" charset="0"/>
                  <a:cs typeface="Times New Roman" pitchFamily="18" charset="0"/>
                </a:rPr>
                <a:t>, </a:t>
              </a:r>
              <a:r>
                <a:rPr lang="kk-KZ" sz="1200" dirty="0" smtClean="0">
                  <a:latin typeface="Times New Roman" pitchFamily="18" charset="0"/>
                  <a:cs typeface="Times New Roman" pitchFamily="18" charset="0"/>
                </a:rPr>
                <a:t>философиялық, этикалық </a:t>
              </a:r>
              <a:r>
                <a:rPr lang="kk-KZ" sz="1200" dirty="0">
                  <a:latin typeface="Times New Roman" pitchFamily="18" charset="0"/>
                  <a:cs typeface="Times New Roman" pitchFamily="18" charset="0"/>
                </a:rPr>
                <a:t>нормалары мен құндылықтарын </a:t>
              </a:r>
              <a:r>
                <a:rPr lang="kk-KZ" sz="1200" dirty="0" smtClean="0">
                  <a:latin typeface="Times New Roman" pitchFamily="18" charset="0"/>
                  <a:cs typeface="Times New Roman" pitchFamily="18" charset="0"/>
                </a:rPr>
                <a:t>қолдануды ұсынады </a:t>
              </a:r>
              <a:r>
                <a:rPr lang="kk-KZ" sz="1200" dirty="0">
                  <a:latin typeface="Times New Roman" pitchFamily="18" charset="0"/>
                  <a:cs typeface="Times New Roman" pitchFamily="18" charset="0"/>
                </a:rPr>
                <a:t>(ОН3). </a:t>
              </a:r>
              <a:endParaRPr lang="ru-RU" sz="12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9" name="Oval 39">
              <a:extLst>
                <a:ext uri="{FF2B5EF4-FFF2-40B4-BE49-F238E27FC236}">
                  <a16:creationId xmlns:a16="http://schemas.microsoft.com/office/drawing/2014/main" xmlns="" id="{443E75FE-920D-4137-9D7E-344FC45BC3AF}"/>
                </a:ext>
              </a:extLst>
            </p:cNvPr>
            <p:cNvSpPr/>
            <p:nvPr/>
          </p:nvSpPr>
          <p:spPr>
            <a:xfrm>
              <a:off x="274203" y="2205151"/>
              <a:ext cx="360039" cy="341752"/>
            </a:xfrm>
            <a:prstGeom prst="ellipse">
              <a:avLst/>
            </a:prstGeom>
            <a:solidFill>
              <a:srgbClr val="965112"/>
            </a:solidFill>
            <a:ln w="381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b="1" cap="small" dirty="0">
                  <a:solidFill>
                    <a:prstClr val="white"/>
                  </a:solidFill>
                  <a:effectLst>
                    <a:outerShdw blurRad="25400" dist="38100" dir="2700000" algn="tl">
                      <a:srgbClr val="000000">
                        <a:alpha val="70000"/>
                      </a:srgbClr>
                    </a:outerShdw>
                  </a:effectLst>
                  <a:cs typeface="Arial" pitchFamily="34" charset="0"/>
                </a:rPr>
                <a:t>2</a:t>
              </a:r>
            </a:p>
          </p:txBody>
        </p:sp>
        <p:sp>
          <p:nvSpPr>
            <p:cNvPr id="10" name="Rectangle 41">
              <a:extLst>
                <a:ext uri="{FF2B5EF4-FFF2-40B4-BE49-F238E27FC236}">
                  <a16:creationId xmlns:a16="http://schemas.microsoft.com/office/drawing/2014/main" xmlns="" id="{59E14C6B-37A0-433C-8BE7-7DA2C3277CE1}"/>
                </a:ext>
              </a:extLst>
            </p:cNvPr>
            <p:cNvSpPr/>
            <p:nvPr/>
          </p:nvSpPr>
          <p:spPr>
            <a:xfrm>
              <a:off x="2692494" y="2787918"/>
              <a:ext cx="6001191" cy="790513"/>
            </a:xfrm>
            <a:prstGeom prst="rect">
              <a:avLst/>
            </a:prstGeom>
            <a:solidFill>
              <a:srgbClr val="FFFF00">
                <a:alpha val="50000"/>
              </a:srgbClr>
            </a:solidFill>
            <a:ln w="381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lvl="0"/>
              <a:r>
                <a:rPr lang="kk-KZ" sz="1200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білім алушылардың әлеуметтік, салауатты өмір салтын қалыптастыра </a:t>
              </a:r>
              <a:r>
                <a:rPr lang="kk-KZ" sz="1200" dirty="0" smtClean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отырып, </a:t>
              </a:r>
              <a:r>
                <a:rPr lang="kk-KZ" sz="1200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белсенді демалыс пен бос уақытты тиімді </a:t>
              </a:r>
              <a:r>
                <a:rPr lang="kk-KZ" sz="1200" dirty="0" smtClean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ұйымдастыра алады </a:t>
              </a:r>
              <a:r>
                <a:rPr lang="kk-KZ" sz="1200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(ОН4);</a:t>
              </a:r>
            </a:p>
            <a:p>
              <a:pPr lvl="0"/>
              <a:r>
                <a:rPr lang="kk-KZ" sz="1200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әскери-қолданбалы спорт </a:t>
              </a:r>
              <a:r>
                <a:rPr lang="kk-KZ" sz="1200" dirty="0" smtClean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түрлері мен дене шынықтыру және </a:t>
              </a:r>
              <a:r>
                <a:rPr lang="kk-KZ" sz="1200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әлеуметтік-мәдени </a:t>
              </a:r>
              <a:r>
                <a:rPr lang="kk-KZ" sz="1200" dirty="0" smtClean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тәжірибенің құндылықтарын </a:t>
              </a:r>
              <a:r>
                <a:rPr lang="kk-KZ" sz="1200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қолданады (ОН5).</a:t>
              </a:r>
            </a:p>
          </p:txBody>
        </p:sp>
        <p:sp>
          <p:nvSpPr>
            <p:cNvPr id="11" name="Oval 42">
              <a:extLst>
                <a:ext uri="{FF2B5EF4-FFF2-40B4-BE49-F238E27FC236}">
                  <a16:creationId xmlns:a16="http://schemas.microsoft.com/office/drawing/2014/main" xmlns="" id="{D474627C-612E-4562-ABA5-E55AC5777DA0}"/>
                </a:ext>
              </a:extLst>
            </p:cNvPr>
            <p:cNvSpPr/>
            <p:nvPr/>
          </p:nvSpPr>
          <p:spPr>
            <a:xfrm>
              <a:off x="286325" y="2995828"/>
              <a:ext cx="360039" cy="341752"/>
            </a:xfrm>
            <a:prstGeom prst="ellipse">
              <a:avLst/>
            </a:prstGeom>
            <a:solidFill>
              <a:srgbClr val="B2920A"/>
            </a:solidFill>
            <a:ln w="381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b="1" cap="small" dirty="0">
                  <a:solidFill>
                    <a:prstClr val="white"/>
                  </a:solidFill>
                  <a:effectLst>
                    <a:outerShdw blurRad="25400" dist="38100" dir="2700000" algn="tl">
                      <a:srgbClr val="000000">
                        <a:alpha val="70000"/>
                      </a:srgbClr>
                    </a:outerShdw>
                  </a:effectLst>
                  <a:cs typeface="Arial" pitchFamily="34" charset="0"/>
                </a:rPr>
                <a:t>3</a:t>
              </a:r>
            </a:p>
          </p:txBody>
        </p:sp>
        <p:sp>
          <p:nvSpPr>
            <p:cNvPr id="12" name="Rectangle 43">
              <a:extLst>
                <a:ext uri="{FF2B5EF4-FFF2-40B4-BE49-F238E27FC236}">
                  <a16:creationId xmlns:a16="http://schemas.microsoft.com/office/drawing/2014/main" xmlns="" id="{2F5BEA7B-D36A-4FD8-BA09-4C0388B546A2}"/>
                </a:ext>
              </a:extLst>
            </p:cNvPr>
            <p:cNvSpPr/>
            <p:nvPr/>
          </p:nvSpPr>
          <p:spPr>
            <a:xfrm>
              <a:off x="685025" y="3721894"/>
              <a:ext cx="1880218" cy="1362799"/>
            </a:xfrm>
            <a:prstGeom prst="rect">
              <a:avLst/>
            </a:prstGeom>
            <a:solidFill>
              <a:srgbClr val="5DC3AE"/>
            </a:solidFill>
            <a:ln w="381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kk-KZ" sz="14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Тұлғаны қалыптастыру</a:t>
              </a:r>
              <a:endParaRPr lang="en-US" sz="1400" b="1" cap="small" dirty="0">
                <a:solidFill>
                  <a:prstClr val="white"/>
                </a:solidFill>
                <a:effectLst>
                  <a:outerShdw blurRad="25400" dist="38100" dir="2700000" algn="tl">
                    <a:srgbClr val="000000">
                      <a:alpha val="7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3" name="Rectangle 44">
              <a:extLst>
                <a:ext uri="{FF2B5EF4-FFF2-40B4-BE49-F238E27FC236}">
                  <a16:creationId xmlns:a16="http://schemas.microsoft.com/office/drawing/2014/main" xmlns="" id="{8F5A6F46-C4AD-4BC8-A792-FAC91661D1C5}"/>
                </a:ext>
              </a:extLst>
            </p:cNvPr>
            <p:cNvSpPr/>
            <p:nvPr/>
          </p:nvSpPr>
          <p:spPr>
            <a:xfrm>
              <a:off x="2692494" y="3721894"/>
              <a:ext cx="6001187" cy="1362799"/>
            </a:xfrm>
            <a:prstGeom prst="rect">
              <a:avLst/>
            </a:prstGeom>
            <a:solidFill>
              <a:srgbClr val="00B050">
                <a:alpha val="50000"/>
              </a:srgbClr>
            </a:solidFill>
            <a:ln w="381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lvl="0"/>
              <a:r>
                <a:rPr lang="kk-KZ" sz="1400" dirty="0"/>
                <a:t>- </a:t>
              </a:r>
              <a:r>
                <a:rPr lang="kk-KZ" sz="1200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мақсатқа бағытталған белсенді оқыту қабілетін және топта ақпаратты басқаруды, цифрлық технологияларды тарату процесін немесе жолдарын түсіндіреді (ОН6);</a:t>
              </a:r>
            </a:p>
            <a:p>
              <a:pPr lvl="0"/>
              <a:r>
                <a:rPr lang="kk-KZ" sz="1200" dirty="0" smtClean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- </a:t>
              </a:r>
              <a:r>
                <a:rPr lang="kk-KZ" sz="1200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қоғамды дамыту үшін рухани құндылықтардың маңыздылығын ұғынып,  қарым-қатынастың этикалық нормаларын, сыни тұрғыдан ойлау қабілетімен деректерді қолданады (ОН7).</a:t>
              </a:r>
            </a:p>
            <a:p>
              <a:pPr lvl="0"/>
              <a:endParaRPr lang="kk-KZ" dirty="0">
                <a:solidFill>
                  <a:prstClr val="black"/>
                </a:solidFill>
                <a:latin typeface="Calibri"/>
              </a:endParaRPr>
            </a:p>
            <a:p>
              <a:pPr algn="just" fontAlgn="base">
                <a:spcBef>
                  <a:spcPct val="0"/>
                </a:spcBef>
                <a:spcAft>
                  <a:spcPct val="0"/>
                </a:spcAft>
              </a:pPr>
              <a:r>
                <a:rPr lang="kk-KZ" sz="1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.</a:t>
              </a:r>
              <a:endParaRPr lang="en-US" sz="1400" cap="small" dirty="0">
                <a:solidFill>
                  <a:srgbClr val="296D5E"/>
                </a:solidFill>
                <a:effectLst>
                  <a:outerShdw blurRad="25400" dist="38100" dir="2700000" algn="tl">
                    <a:srgbClr val="000000">
                      <a:alpha val="7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Oval 36">
              <a:extLst>
                <a:ext uri="{FF2B5EF4-FFF2-40B4-BE49-F238E27FC236}">
                  <a16:creationId xmlns:a16="http://schemas.microsoft.com/office/drawing/2014/main" xmlns="" id="{BC539247-C77B-48B7-ABC9-192C67AEB513}"/>
                </a:ext>
              </a:extLst>
            </p:cNvPr>
            <p:cNvSpPr/>
            <p:nvPr/>
          </p:nvSpPr>
          <p:spPr>
            <a:xfrm>
              <a:off x="286324" y="1459590"/>
              <a:ext cx="341752" cy="341752"/>
            </a:xfrm>
            <a:prstGeom prst="ellipse">
              <a:avLst/>
            </a:prstGeom>
            <a:solidFill>
              <a:srgbClr val="AF2415"/>
            </a:solidFill>
            <a:ln w="381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b="1" cap="small" dirty="0">
                  <a:solidFill>
                    <a:prstClr val="white"/>
                  </a:solidFill>
                  <a:effectLst>
                    <a:outerShdw blurRad="25400" dist="38100" dir="2700000" algn="tl">
                      <a:srgbClr val="000000">
                        <a:alpha val="70000"/>
                      </a:srgbClr>
                    </a:outerShdw>
                  </a:effectLst>
                  <a:cs typeface="Arial" pitchFamily="34" charset="0"/>
                </a:rPr>
                <a:t>1</a:t>
              </a:r>
            </a:p>
          </p:txBody>
        </p:sp>
        <p:sp>
          <p:nvSpPr>
            <p:cNvPr id="25" name="Oval 45">
              <a:extLst>
                <a:ext uri="{FF2B5EF4-FFF2-40B4-BE49-F238E27FC236}">
                  <a16:creationId xmlns:a16="http://schemas.microsoft.com/office/drawing/2014/main" xmlns="" id="{F95D151E-4C24-43D4-AEFD-0842AA82F150}"/>
                </a:ext>
              </a:extLst>
            </p:cNvPr>
            <p:cNvSpPr/>
            <p:nvPr/>
          </p:nvSpPr>
          <p:spPr>
            <a:xfrm>
              <a:off x="286324" y="4145199"/>
              <a:ext cx="341752" cy="341752"/>
            </a:xfrm>
            <a:prstGeom prst="ellipse">
              <a:avLst/>
            </a:prstGeom>
            <a:solidFill>
              <a:srgbClr val="296D5E"/>
            </a:solidFill>
            <a:ln w="381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b="1" cap="small" dirty="0">
                  <a:solidFill>
                    <a:prstClr val="white"/>
                  </a:solidFill>
                  <a:effectLst>
                    <a:outerShdw blurRad="25400" dist="38100" dir="2700000" algn="tl">
                      <a:srgbClr val="000000">
                        <a:alpha val="70000"/>
                      </a:srgbClr>
                    </a:outerShdw>
                  </a:effectLst>
                  <a:cs typeface="Arial" pitchFamily="34" charset="0"/>
                </a:rPr>
                <a:t>4</a:t>
              </a:r>
            </a:p>
          </p:txBody>
        </p:sp>
      </p:grpSp>
      <p:sp>
        <p:nvSpPr>
          <p:cNvPr id="15" name="Прямоугольник 14"/>
          <p:cNvSpPr/>
          <p:nvPr/>
        </p:nvSpPr>
        <p:spPr>
          <a:xfrm>
            <a:off x="2555267" y="1429575"/>
            <a:ext cx="6095169" cy="107739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15000"/>
              </a:lnSpc>
            </a:pPr>
            <a:r>
              <a:rPr lang="kk-KZ" sz="1100" dirty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жеке кәсіби салаларында ақпараттық-коммуникациялық технологиялардың түрлерін: интернет-ресурстарды, ақпаратты іздеу, сақтау, қорғау және тарату жөніндегі бұлтты және ұтқыр сервистерді қолдануға қабілетті (ОН1);</a:t>
            </a:r>
            <a:endParaRPr lang="ru-RU" sz="1100" dirty="0">
              <a:solidFill>
                <a:prstClr val="black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lvl="0">
              <a:lnSpc>
                <a:spcPct val="115000"/>
              </a:lnSpc>
            </a:pPr>
            <a:r>
              <a:rPr lang="kk-KZ" sz="1100" dirty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-</a:t>
            </a:r>
            <a:r>
              <a:rPr lang="kk-KZ" sz="1100" dirty="0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мемлекеттік және шет </a:t>
            </a:r>
            <a:r>
              <a:rPr lang="kk-KZ" sz="1100" dirty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тілдерінің орфографиялық, грамматикалық, стилистикалық нормаларын сақтай отырып, әр түрлі жанрлардың ауызша, жазбаша мәтіндерін жасайды</a:t>
            </a:r>
            <a:endParaRPr lang="ru-RU" sz="1100" dirty="0">
              <a:solidFill>
                <a:prstClr val="black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lvl="0" algn="just">
              <a:lnSpc>
                <a:spcPct val="115000"/>
              </a:lnSpc>
            </a:pPr>
            <a:r>
              <a:rPr lang="kk-KZ" sz="1100" dirty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(ОН2).</a:t>
            </a:r>
            <a:endParaRPr lang="ru-RU" sz="11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9292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>
            <a:extLst>
              <a:ext uri="{FF2B5EF4-FFF2-40B4-BE49-F238E27FC236}">
                <a16:creationId xmlns:a16="http://schemas.microsoft.com/office/drawing/2014/main" xmlns="" id="{7EFBF2CC-6E33-4DB7-8F31-0F5057F783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19256" cy="1143000"/>
          </a:xfrm>
        </p:spPr>
        <p:txBody>
          <a:bodyPr>
            <a:normAutofit fontScale="90000"/>
          </a:bodyPr>
          <a:lstStyle/>
          <a:p>
            <a:r>
              <a:rPr lang="kk-KZ" sz="2800" b="1" cap="none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6В01404 – Б</a:t>
            </a:r>
            <a:r>
              <a:rPr lang="kk-KZ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астапқы </a:t>
            </a:r>
            <a:r>
              <a:rPr lang="kk-KZ" sz="2800" b="1" cap="none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әскери дайындық мұғалімдерін </a:t>
            </a:r>
            <a:r>
              <a:rPr lang="kk-KZ" sz="2800" b="1" cap="none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даярлау бағытындағы ББ оқыту нәтижелері</a:t>
            </a:r>
            <a:endParaRPr lang="ru-RU" sz="2800" dirty="0"/>
          </a:p>
        </p:txBody>
      </p:sp>
      <p:grpSp>
        <p:nvGrpSpPr>
          <p:cNvPr id="5" name="Группа 4">
            <a:extLst>
              <a:ext uri="{FF2B5EF4-FFF2-40B4-BE49-F238E27FC236}">
                <a16:creationId xmlns:a16="http://schemas.microsoft.com/office/drawing/2014/main" xmlns="" id="{36FB3F52-73EB-4830-A9D7-F6540E8DD6A2}"/>
              </a:ext>
            </a:extLst>
          </p:cNvPr>
          <p:cNvGrpSpPr/>
          <p:nvPr/>
        </p:nvGrpSpPr>
        <p:grpSpPr>
          <a:xfrm>
            <a:off x="247426" y="3343467"/>
            <a:ext cx="8592074" cy="3109870"/>
            <a:chOff x="6548074" y="4638070"/>
            <a:chExt cx="3971445" cy="3380381"/>
          </a:xfrm>
        </p:grpSpPr>
        <p:sp>
          <p:nvSpPr>
            <p:cNvPr id="16" name="Rectangle 49">
              <a:extLst>
                <a:ext uri="{FF2B5EF4-FFF2-40B4-BE49-F238E27FC236}">
                  <a16:creationId xmlns:a16="http://schemas.microsoft.com/office/drawing/2014/main" xmlns="" id="{8B7DC498-8B11-4422-BED4-031C4E1F1071}"/>
                </a:ext>
              </a:extLst>
            </p:cNvPr>
            <p:cNvSpPr/>
            <p:nvPr/>
          </p:nvSpPr>
          <p:spPr>
            <a:xfrm>
              <a:off x="6745791" y="4638070"/>
              <a:ext cx="869078" cy="1771834"/>
            </a:xfrm>
            <a:prstGeom prst="rect">
              <a:avLst/>
            </a:prstGeom>
            <a:solidFill>
              <a:srgbClr val="AAB5B7"/>
            </a:solidFill>
            <a:ln w="381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kk-KZ" sz="14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Кәсіби дағдылар</a:t>
              </a:r>
              <a:endParaRPr lang="en-US" sz="1400" b="1" cap="small" dirty="0">
                <a:solidFill>
                  <a:prstClr val="white"/>
                </a:solidFill>
                <a:effectLst>
                  <a:outerShdw blurRad="25400" dist="38100" dir="2700000" algn="tl">
                    <a:srgbClr val="000000">
                      <a:alpha val="70000"/>
                    </a:srgbClr>
                  </a:outerShdw>
                </a:effectLst>
                <a:cs typeface="Arial" pitchFamily="34" charset="0"/>
              </a:endParaRPr>
            </a:p>
          </p:txBody>
        </p:sp>
        <p:sp>
          <p:nvSpPr>
            <p:cNvPr id="17" name="Rectangle 50">
              <a:extLst>
                <a:ext uri="{FF2B5EF4-FFF2-40B4-BE49-F238E27FC236}">
                  <a16:creationId xmlns:a16="http://schemas.microsoft.com/office/drawing/2014/main" xmlns="" id="{6BB02236-67B9-4C0F-AE9C-68E2AC86150F}"/>
                </a:ext>
              </a:extLst>
            </p:cNvPr>
            <p:cNvSpPr/>
            <p:nvPr/>
          </p:nvSpPr>
          <p:spPr>
            <a:xfrm>
              <a:off x="7665954" y="4638070"/>
              <a:ext cx="2778024" cy="1771834"/>
            </a:xfrm>
            <a:prstGeom prst="rect">
              <a:avLst/>
            </a:prstGeom>
            <a:solidFill>
              <a:schemeClr val="tx1">
                <a:lumMod val="65000"/>
                <a:lumOff val="35000"/>
                <a:alpha val="50000"/>
              </a:schemeClr>
            </a:solidFill>
            <a:ln w="381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lvl="0"/>
              <a:r>
                <a:rPr lang="kk-KZ" sz="1200" dirty="0" smtClean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ғылыми </a:t>
              </a:r>
              <a:r>
                <a:rPr lang="kk-KZ" sz="1200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мәліметтерді таңдап өз бетімен білім алушылардың сұраныстарын ескере отырып, психологиялық және педагогикалық білімдерді оқу процесінде пайдаланады (ОН10); </a:t>
              </a:r>
            </a:p>
            <a:p>
              <a:pPr lvl="0"/>
              <a:r>
                <a:rPr lang="kk-KZ" sz="1200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-  тәрбие іс-шараларын ұйыдастыру әдістемесін көрсетеді сондай-ақ әскери робототехника негіздерін жаңа технологияларда оқыту барысында қолданады (ОН11).</a:t>
              </a:r>
            </a:p>
          </p:txBody>
        </p:sp>
        <p:sp>
          <p:nvSpPr>
            <p:cNvPr id="18" name="Oval 51">
              <a:extLst>
                <a:ext uri="{FF2B5EF4-FFF2-40B4-BE49-F238E27FC236}">
                  <a16:creationId xmlns:a16="http://schemas.microsoft.com/office/drawing/2014/main" xmlns="" id="{4F2835F6-632D-42A3-8F09-4115618B158F}"/>
                </a:ext>
              </a:extLst>
            </p:cNvPr>
            <p:cNvSpPr/>
            <p:nvPr/>
          </p:nvSpPr>
          <p:spPr>
            <a:xfrm>
              <a:off x="6548074" y="5182233"/>
              <a:ext cx="166418" cy="341753"/>
            </a:xfrm>
            <a:prstGeom prst="ellipse">
              <a:avLst/>
            </a:prstGeom>
            <a:solidFill>
              <a:schemeClr val="tx1">
                <a:lumMod val="65000"/>
                <a:lumOff val="35000"/>
              </a:schemeClr>
            </a:solidFill>
            <a:ln w="381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b="1" cap="small" dirty="0">
                  <a:solidFill>
                    <a:prstClr val="white"/>
                  </a:solidFill>
                  <a:effectLst>
                    <a:outerShdw blurRad="25400" dist="38100" dir="2700000" algn="tl">
                      <a:srgbClr val="000000">
                        <a:alpha val="70000"/>
                      </a:srgbClr>
                    </a:outerShdw>
                  </a:effectLst>
                  <a:cs typeface="Arial" pitchFamily="34" charset="0"/>
                </a:rPr>
                <a:t>6</a:t>
              </a:r>
            </a:p>
          </p:txBody>
        </p:sp>
        <p:sp>
          <p:nvSpPr>
            <p:cNvPr id="19" name="Rectangle 52">
              <a:extLst>
                <a:ext uri="{FF2B5EF4-FFF2-40B4-BE49-F238E27FC236}">
                  <a16:creationId xmlns:a16="http://schemas.microsoft.com/office/drawing/2014/main" xmlns="" id="{322BB7E9-55C2-4D65-993B-3EEE976C316E}"/>
                </a:ext>
              </a:extLst>
            </p:cNvPr>
            <p:cNvSpPr/>
            <p:nvPr/>
          </p:nvSpPr>
          <p:spPr>
            <a:xfrm>
              <a:off x="6724019" y="6513459"/>
              <a:ext cx="882450" cy="1504992"/>
            </a:xfrm>
            <a:prstGeom prst="rect">
              <a:avLst/>
            </a:prstGeom>
            <a:solidFill>
              <a:srgbClr val="A47BB3"/>
            </a:solidFill>
            <a:ln w="381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kk-KZ" sz="14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Өмір бойы білім </a:t>
              </a: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kk-KZ" sz="14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алу</a:t>
              </a:r>
              <a:endParaRPr lang="en-US" sz="1400" b="1" cap="small" dirty="0">
                <a:solidFill>
                  <a:prstClr val="white"/>
                </a:solidFill>
                <a:effectLst>
                  <a:outerShdw blurRad="25400" dist="38100" dir="2700000" algn="tl">
                    <a:srgbClr val="000000">
                      <a:alpha val="70000"/>
                    </a:srgbClr>
                  </a:outerShdw>
                </a:effectLst>
                <a:cs typeface="Arial" pitchFamily="34" charset="0"/>
              </a:endParaRPr>
            </a:p>
          </p:txBody>
        </p:sp>
        <p:sp>
          <p:nvSpPr>
            <p:cNvPr id="20" name="Rectangle 53">
              <a:extLst>
                <a:ext uri="{FF2B5EF4-FFF2-40B4-BE49-F238E27FC236}">
                  <a16:creationId xmlns:a16="http://schemas.microsoft.com/office/drawing/2014/main" xmlns="" id="{09F47581-8BBE-4AE1-8AEE-0921FD7CA22A}"/>
                </a:ext>
              </a:extLst>
            </p:cNvPr>
            <p:cNvSpPr/>
            <p:nvPr/>
          </p:nvSpPr>
          <p:spPr>
            <a:xfrm>
              <a:off x="7665953" y="6513184"/>
              <a:ext cx="2853566" cy="1505267"/>
            </a:xfrm>
            <a:prstGeom prst="rect">
              <a:avLst/>
            </a:prstGeom>
            <a:solidFill>
              <a:srgbClr val="7030A0">
                <a:alpha val="50000"/>
              </a:srgbClr>
            </a:solidFill>
            <a:ln w="381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lvl="0"/>
              <a:r>
                <a:rPr lang="kk-KZ" sz="1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1200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- </a:t>
              </a:r>
              <a:r>
                <a:rPr lang="ru-RU" sz="1200" dirty="0" err="1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Қарулы</a:t>
              </a:r>
              <a:r>
                <a:rPr lang="ru-RU" sz="1200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ru-RU" sz="1200" dirty="0" err="1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Күштерде</a:t>
              </a:r>
              <a:r>
                <a:rPr lang="ru-RU" sz="1200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ru-RU" sz="1200" dirty="0" err="1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әскери</a:t>
              </a:r>
              <a:r>
                <a:rPr lang="ru-RU" sz="1200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ru-RU" sz="1200" dirty="0" err="1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қызметті</a:t>
              </a:r>
              <a:r>
                <a:rPr lang="ru-RU" sz="1200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ru-RU" sz="1200" dirty="0" err="1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атқарудың</a:t>
              </a:r>
              <a:r>
                <a:rPr lang="ru-RU" sz="1200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ru-RU" sz="1200" dirty="0" err="1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ережелерін</a:t>
              </a:r>
              <a:r>
                <a:rPr lang="ru-RU" sz="1200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ru-RU" sz="1200" dirty="0" err="1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жарғылық</a:t>
              </a:r>
              <a:r>
                <a:rPr lang="ru-RU" sz="1200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ru-RU" sz="1200" dirty="0" err="1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талаптарға</a:t>
              </a:r>
              <a:r>
                <a:rPr lang="ru-RU" sz="1200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ru-RU" sz="1200" dirty="0" err="1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сәйкес</a:t>
              </a:r>
              <a:r>
                <a:rPr lang="ru-RU" sz="1200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ru-RU" sz="1200" dirty="0" err="1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орындайды</a:t>
              </a:r>
              <a:r>
                <a:rPr lang="ru-RU" sz="1200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ru-RU" sz="1200" dirty="0" err="1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және</a:t>
              </a:r>
              <a:r>
                <a:rPr lang="ru-RU" sz="1200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ru-RU" sz="1200" dirty="0" err="1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әскери</a:t>
              </a:r>
              <a:r>
                <a:rPr lang="ru-RU" sz="1200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ru-RU" sz="1200" dirty="0" err="1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өнердің</a:t>
              </a:r>
              <a:r>
                <a:rPr lang="ru-RU" sz="1200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ru-RU" sz="1200" dirty="0" err="1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ерекшелігінің</a:t>
              </a:r>
              <a:r>
                <a:rPr lang="ru-RU" sz="1200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ru-RU" sz="1200" dirty="0" err="1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сипаттамаларын</a:t>
              </a:r>
              <a:r>
                <a:rPr lang="ru-RU" sz="1200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ru-RU" sz="1200" dirty="0" err="1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ғылымның</a:t>
              </a:r>
              <a:r>
                <a:rPr lang="ru-RU" sz="1200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ru-RU" sz="1200" dirty="0" err="1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соңғы</a:t>
              </a:r>
              <a:r>
                <a:rPr lang="ru-RU" sz="1200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ru-RU" sz="1200" dirty="0" err="1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жетістіктеріне</a:t>
              </a:r>
              <a:r>
                <a:rPr lang="ru-RU" sz="1200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ru-RU" sz="1200" dirty="0" err="1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сүйене</a:t>
              </a:r>
              <a:r>
                <a:rPr lang="ru-RU" sz="1200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ru-RU" sz="1200" dirty="0" err="1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отырып</a:t>
              </a:r>
              <a:r>
                <a:rPr lang="ru-RU" sz="1200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ru-RU" sz="1200" dirty="0" err="1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анықтайды</a:t>
              </a:r>
              <a:r>
                <a:rPr lang="ru-RU" sz="1200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 (ОН12).</a:t>
              </a:r>
            </a:p>
            <a:p>
              <a:pPr lvl="0"/>
              <a:r>
                <a:rPr lang="ru-RU" sz="1200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- </a:t>
              </a:r>
              <a:r>
                <a:rPr lang="ru-RU" sz="1200" dirty="0" err="1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төтенше</a:t>
              </a:r>
              <a:r>
                <a:rPr lang="ru-RU" sz="1200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ru-RU" sz="1200" dirty="0" err="1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жағдайлар</a:t>
              </a:r>
              <a:r>
                <a:rPr lang="ru-RU" sz="1200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ru-RU" sz="1200" dirty="0" err="1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кезінде</a:t>
              </a:r>
              <a:r>
                <a:rPr lang="ru-RU" sz="1200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ru-RU" sz="1200" dirty="0" err="1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әскери</a:t>
              </a:r>
              <a:r>
                <a:rPr lang="ru-RU" sz="1200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ru-RU" sz="1200" dirty="0" err="1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қару-жарақтарды</a:t>
              </a:r>
              <a:r>
                <a:rPr lang="ru-RU" sz="1200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, </a:t>
              </a:r>
              <a:r>
                <a:rPr lang="ru-RU" sz="1200" dirty="0" err="1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қолдану</a:t>
              </a:r>
              <a:r>
                <a:rPr lang="ru-RU" sz="1200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ru-RU" sz="1200" dirty="0" err="1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ерекшеліктерін</a:t>
              </a:r>
              <a:r>
                <a:rPr lang="ru-RU" sz="1200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ru-RU" sz="1200" dirty="0" err="1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меңгергендігін</a:t>
              </a:r>
              <a:r>
                <a:rPr lang="ru-RU" sz="1200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 практика </a:t>
              </a:r>
              <a:r>
                <a:rPr lang="ru-RU" sz="1200" dirty="0" err="1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жүзінде</a:t>
              </a:r>
              <a:r>
                <a:rPr lang="ru-RU" sz="1200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ru-RU" sz="1200" dirty="0" err="1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көрсетеді</a:t>
              </a:r>
              <a:r>
                <a:rPr lang="ru-RU" sz="1200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,  </a:t>
              </a:r>
              <a:r>
                <a:rPr lang="ru-RU" sz="1200" dirty="0" err="1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әдеттегі</a:t>
              </a:r>
              <a:r>
                <a:rPr lang="ru-RU" sz="1200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ru-RU" sz="1200" dirty="0" err="1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және</a:t>
              </a:r>
              <a:r>
                <a:rPr lang="ru-RU" sz="1200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ru-RU" sz="1200" dirty="0" err="1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қазіргі</a:t>
              </a:r>
              <a:r>
                <a:rPr lang="ru-RU" sz="1200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ru-RU" sz="1200" dirty="0" err="1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заманғы</a:t>
              </a:r>
              <a:r>
                <a:rPr lang="ru-RU" sz="1200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ru-RU" sz="1200" dirty="0" err="1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қарулардың</a:t>
              </a:r>
              <a:r>
                <a:rPr lang="ru-RU" sz="1200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ru-RU" sz="1200" dirty="0" err="1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дамуының</a:t>
              </a:r>
              <a:r>
                <a:rPr lang="ru-RU" sz="1200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ru-RU" sz="1200" dirty="0" err="1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негізгі</a:t>
              </a:r>
              <a:r>
                <a:rPr lang="ru-RU" sz="1200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ru-RU" sz="1200" dirty="0" err="1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кезеңдерін</a:t>
              </a:r>
              <a:r>
                <a:rPr lang="ru-RU" sz="1200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ru-RU" sz="1200" dirty="0" err="1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біледі</a:t>
              </a:r>
              <a:r>
                <a:rPr lang="ru-RU" sz="1200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 (ОН13). </a:t>
              </a:r>
            </a:p>
            <a:p>
              <a:endParaRPr lang="en-US" sz="1000" cap="small" dirty="0">
                <a:solidFill>
                  <a:srgbClr val="6F477D"/>
                </a:solidFill>
                <a:effectLst>
                  <a:outerShdw blurRad="25400" dist="38100" dir="2700000" algn="tl">
                    <a:srgbClr val="000000">
                      <a:alpha val="7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27" name="Oval 54">
            <a:extLst>
              <a:ext uri="{FF2B5EF4-FFF2-40B4-BE49-F238E27FC236}">
                <a16:creationId xmlns:a16="http://schemas.microsoft.com/office/drawing/2014/main" xmlns="" id="{361387D7-B25E-4DF9-8720-5F47286E331A}"/>
              </a:ext>
            </a:extLst>
          </p:cNvPr>
          <p:cNvSpPr/>
          <p:nvPr/>
        </p:nvSpPr>
        <p:spPr>
          <a:xfrm>
            <a:off x="236838" y="5590056"/>
            <a:ext cx="341752" cy="341752"/>
          </a:xfrm>
          <a:prstGeom prst="ellipse">
            <a:avLst/>
          </a:prstGeom>
          <a:solidFill>
            <a:srgbClr val="6F477D"/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b="1" cap="small" dirty="0">
                <a:solidFill>
                  <a:prstClr val="white"/>
                </a:solidFill>
                <a:effectLst>
                  <a:outerShdw blurRad="25400" dist="38100" dir="2700000" algn="tl">
                    <a:srgbClr val="000000">
                      <a:alpha val="70000"/>
                    </a:srgbClr>
                  </a:outerShdw>
                </a:effectLst>
                <a:cs typeface="Arial" pitchFamily="34" charset="0"/>
              </a:rPr>
              <a:t>7</a:t>
            </a:r>
          </a:p>
        </p:txBody>
      </p:sp>
      <p:sp>
        <p:nvSpPr>
          <p:cNvPr id="28" name="Rectangle 46">
            <a:extLst>
              <a:ext uri="{FF2B5EF4-FFF2-40B4-BE49-F238E27FC236}">
                <a16:creationId xmlns:a16="http://schemas.microsoft.com/office/drawing/2014/main" xmlns="" id="{F9001232-81C5-4C2C-B631-19A471952D56}"/>
              </a:ext>
            </a:extLst>
          </p:cNvPr>
          <p:cNvSpPr/>
          <p:nvPr/>
        </p:nvSpPr>
        <p:spPr>
          <a:xfrm>
            <a:off x="685328" y="1455817"/>
            <a:ext cx="1880218" cy="1803415"/>
          </a:xfrm>
          <a:prstGeom prst="rect">
            <a:avLst/>
          </a:prstGeom>
          <a:solidFill>
            <a:srgbClr val="5FABDC"/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kk-KZ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Қазіргі замағы педагокикалық өнер</a:t>
            </a:r>
            <a:endParaRPr lang="en-US" sz="1400" b="1" cap="small" dirty="0">
              <a:solidFill>
                <a:prstClr val="white"/>
              </a:solidFill>
              <a:effectLst>
                <a:outerShdw blurRad="25400" dist="38100" dir="2700000" algn="tl">
                  <a:srgbClr val="000000">
                    <a:alpha val="70000"/>
                  </a:srgbClr>
                </a:outerShdw>
              </a:effectLst>
              <a:cs typeface="Arial" pitchFamily="34" charset="0"/>
            </a:endParaRPr>
          </a:p>
        </p:txBody>
      </p:sp>
      <p:sp>
        <p:nvSpPr>
          <p:cNvPr id="29" name="Rectangle 47">
            <a:extLst>
              <a:ext uri="{FF2B5EF4-FFF2-40B4-BE49-F238E27FC236}">
                <a16:creationId xmlns:a16="http://schemas.microsoft.com/office/drawing/2014/main" xmlns="" id="{4F458B6E-348E-4C32-8E0B-11C2A8E11421}"/>
              </a:ext>
            </a:extLst>
          </p:cNvPr>
          <p:cNvSpPr/>
          <p:nvPr/>
        </p:nvSpPr>
        <p:spPr>
          <a:xfrm>
            <a:off x="2665916" y="1445037"/>
            <a:ext cx="6010154" cy="1803415"/>
          </a:xfrm>
          <a:prstGeom prst="rect">
            <a:avLst/>
          </a:prstGeom>
          <a:solidFill>
            <a:srgbClr val="0070C0">
              <a:alpha val="50000"/>
            </a:srgbClr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k-KZ" sz="1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оқушылардың </a:t>
            </a:r>
            <a:r>
              <a:rPr lang="kk-KZ" sz="1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жас ерекшелік дамуындағы психофизиологиялық </a:t>
            </a:r>
            <a:r>
              <a:rPr lang="kk-KZ" sz="1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ерекшеліктерін </a:t>
            </a:r>
            <a:r>
              <a:rPr lang="kk-KZ" sz="1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есепке ала отырып, білім алушылардың жетістіктерін диагностикалау әдістерін </a:t>
            </a:r>
            <a:r>
              <a:rPr lang="kk-KZ" sz="1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ұсынады (ОН8).</a:t>
            </a:r>
          </a:p>
          <a:p>
            <a:pPr lvl="0"/>
            <a:r>
              <a:rPr lang="kk-KZ" sz="1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азаматтық қорғаныс, әскери-техникалық және қару-жарақтың әлеуетін пайдалана отырып, ұрыс даласында әскердің тактикалық дайындығын ұйымдастыра алады (ОН9)</a:t>
            </a:r>
          </a:p>
          <a:p>
            <a:pPr lvl="0"/>
            <a:r>
              <a:rPr lang="kk-KZ" sz="1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саптық әуендік және патриоттық тәрбиені жүргізудің формаларын ұсынады (ОН9).</a:t>
            </a:r>
            <a:endParaRPr lang="kk-KZ" sz="12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Oval 48">
            <a:extLst>
              <a:ext uri="{FF2B5EF4-FFF2-40B4-BE49-F238E27FC236}">
                <a16:creationId xmlns:a16="http://schemas.microsoft.com/office/drawing/2014/main" xmlns="" id="{C058DE8F-2A1B-455E-AAC5-4A141CCB4C5B}"/>
              </a:ext>
            </a:extLst>
          </p:cNvPr>
          <p:cNvSpPr/>
          <p:nvPr/>
        </p:nvSpPr>
        <p:spPr>
          <a:xfrm>
            <a:off x="286324" y="2028577"/>
            <a:ext cx="341752" cy="341752"/>
          </a:xfrm>
          <a:prstGeom prst="ellipse">
            <a:avLst/>
          </a:prstGeom>
          <a:solidFill>
            <a:srgbClr val="216A97"/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b="1" cap="small" dirty="0">
                <a:solidFill>
                  <a:prstClr val="white"/>
                </a:solidFill>
                <a:effectLst>
                  <a:outerShdw blurRad="25400" dist="38100" dir="2700000" algn="tl">
                    <a:srgbClr val="000000">
                      <a:alpha val="70000"/>
                    </a:srgbClr>
                  </a:outerShdw>
                </a:effectLst>
                <a:cs typeface="Arial" pitchFamily="34" charset="0"/>
              </a:rPr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2350305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58204" cy="725470"/>
          </a:xfrm>
        </p:spPr>
        <p:txBody>
          <a:bodyPr>
            <a:normAutofit fontScale="90000"/>
          </a:bodyPr>
          <a:lstStyle/>
          <a:p>
            <a:pPr algn="ctr"/>
            <a:r>
              <a:rPr lang="kk-KZ" b="1" cap="none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Білім беру бағдарламасының сипаттамасы</a:t>
            </a:r>
            <a:endParaRPr lang="ru-RU" b="1" cap="none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457200" y="1142984"/>
            <a:ext cx="8186766" cy="5330968"/>
          </a:xfrm>
        </p:spPr>
        <p:txBody>
          <a:bodyPr>
            <a:normAutofit fontScale="62500" lnSpcReduction="20000"/>
          </a:bodyPr>
          <a:lstStyle/>
          <a:p>
            <a:pPr marL="0" indent="358775" algn="just">
              <a:lnSpc>
                <a:spcPct val="120000"/>
              </a:lnSpc>
              <a:spcBef>
                <a:spcPts val="0"/>
              </a:spcBef>
              <a:buFont typeface="Wingdings" pitchFamily="2" charset="2"/>
              <a:buNone/>
            </a:pPr>
            <a:r>
              <a:rPr lang="kk-KZ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Қазіргі таңда </a:t>
            </a:r>
            <a:r>
              <a:rPr lang="kk-KZ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«6В01404 –Бастапқы әскери дайындық» білім </a:t>
            </a:r>
            <a:r>
              <a:rPr lang="kk-KZ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беру бағдарламасы бойынша дайындығы, Қ.А.Ясауи атындағы Халықаралық қазақ-түрік университетінің ҚР ҒБМ тарапынан 03.02.2012 жылы бекітілген 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№</a:t>
            </a:r>
            <a:r>
              <a:rPr lang="kk-KZ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013708 санды мемлекеттік лицензиясының қосымшасына сәйкес жүзеге асырылады. Лицензияның әрекет ету мерзімі шексіз.</a:t>
            </a:r>
          </a:p>
          <a:p>
            <a:pPr marL="0" indent="358775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kk-KZ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ББ мақсаты: </a:t>
            </a:r>
            <a:r>
              <a:rPr lang="kk-KZ" dirty="0">
                <a:latin typeface="Times New Roman" pitchFamily="18" charset="0"/>
                <a:cs typeface="Times New Roman" pitchFamily="18" charset="0"/>
              </a:rPr>
              <a:t>Бағдарламада әскери педагогикалық және спорт саласында көшбасшы бола алатын, кәсіби қызметті жүзеге асыруға қабілетті  жан-жақты тұлғаны халықаралық талаптарға сай кәсіби біліктілігі жоғары мамандарды дайындауға бағытталған.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marL="0" indent="358775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kk-KZ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Берілетін </a:t>
            </a:r>
            <a:r>
              <a:rPr lang="kk-KZ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дәреже: </a:t>
            </a:r>
            <a:r>
              <a:rPr lang="kk-KZ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kk-KZ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6B01404 –</a:t>
            </a:r>
            <a:r>
              <a:rPr lang="kk-KZ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Б</a:t>
            </a:r>
            <a:r>
              <a:rPr lang="kk-KZ" sz="3300" dirty="0" smtClean="0">
                <a:solidFill>
                  <a:srgbClr val="1F497D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астапқы </a:t>
            </a:r>
            <a:r>
              <a:rPr lang="kk-KZ" sz="3300" dirty="0">
                <a:solidFill>
                  <a:srgbClr val="1F497D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әскери </a:t>
            </a:r>
            <a:r>
              <a:rPr lang="kk-KZ" sz="3300" dirty="0" smtClean="0">
                <a:solidFill>
                  <a:srgbClr val="1F497D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дайындық</a:t>
            </a:r>
            <a:r>
              <a:rPr lang="kk-KZ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» </a:t>
            </a:r>
            <a:r>
              <a:rPr lang="kk-KZ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білім беру бағдарламасы бойынша білім бакалавры</a:t>
            </a:r>
            <a:endParaRPr lang="ru-RU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358775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kk-KZ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Кәсіби қызмет саласы: </a:t>
            </a:r>
            <a:r>
              <a:rPr lang="kk-KZ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6B014</a:t>
            </a:r>
            <a:r>
              <a:rPr lang="kk-KZ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04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–</a:t>
            </a:r>
            <a:r>
              <a:rPr lang="kk-KZ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Бастапқы </a:t>
            </a:r>
            <a:r>
              <a:rPr lang="kk-KZ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әскери дайындық</a:t>
            </a:r>
            <a:r>
              <a:rPr lang="kk-KZ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» Бакалавриат </a:t>
            </a:r>
            <a:r>
              <a:rPr lang="kk-KZ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бағдарламаларын меңгерген түлектер жалпы орта, арнаулы орта мектептерде, колледждерде бастапқы әскери дайындық және дене шынықтыру  пәнінің </a:t>
            </a:r>
            <a:r>
              <a:rPr lang="kk-KZ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оқытушысы </a:t>
            </a:r>
            <a:r>
              <a:rPr lang="kk-KZ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және әскери-патриоттық тәрбие жұмыстарын ұйымдастырушы, нұсқаушы, жаттықтырушы қызметтерін көрсетуді қамтиды.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>
            <a:extLst>
              <a:ext uri="{FF2B5EF4-FFF2-40B4-BE49-F238E27FC236}">
                <a16:creationId xmlns:a16="http://schemas.microsoft.com/office/drawing/2014/main" xmlns="" id="{7EFBF2CC-6E33-4DB7-8F31-0F5057F783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88641"/>
            <a:ext cx="8219256" cy="288031"/>
          </a:xfrm>
        </p:spPr>
        <p:txBody>
          <a:bodyPr>
            <a:normAutofit fontScale="90000"/>
          </a:bodyPr>
          <a:lstStyle/>
          <a:p>
            <a:r>
              <a:rPr lang="kk-KZ" sz="2000" b="1" cap="none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6В01404 </a:t>
            </a:r>
            <a:r>
              <a:rPr lang="kk-KZ" sz="2000" b="1" cap="none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kk-KZ" sz="2000" b="1" cap="none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Б</a:t>
            </a:r>
            <a:r>
              <a:rPr lang="kk-KZ" sz="2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астапқы </a:t>
            </a:r>
            <a:r>
              <a:rPr lang="kk-KZ" sz="2000" b="1" cap="none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әскери дайындық және пәндер </a:t>
            </a:r>
            <a:r>
              <a:rPr lang="kk-KZ" sz="2000" b="1" cap="none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тізімі</a:t>
            </a:r>
            <a:endParaRPr lang="ru-RU" sz="2000" dirty="0"/>
          </a:p>
        </p:txBody>
      </p:sp>
      <p:grpSp>
        <p:nvGrpSpPr>
          <p:cNvPr id="29" name="Группа 28">
            <a:extLst>
              <a:ext uri="{FF2B5EF4-FFF2-40B4-BE49-F238E27FC236}">
                <a16:creationId xmlns:a16="http://schemas.microsoft.com/office/drawing/2014/main" xmlns="" id="{E565A698-9461-4E67-89BF-909A39FC141B}"/>
              </a:ext>
            </a:extLst>
          </p:cNvPr>
          <p:cNvGrpSpPr/>
          <p:nvPr/>
        </p:nvGrpSpPr>
        <p:grpSpPr>
          <a:xfrm>
            <a:off x="258217" y="728951"/>
            <a:ext cx="8566496" cy="5655645"/>
            <a:chOff x="258191" y="826167"/>
            <a:chExt cx="8434346" cy="5303105"/>
          </a:xfrm>
        </p:grpSpPr>
        <p:sp>
          <p:nvSpPr>
            <p:cNvPr id="23" name="Rectangle 40">
              <a:extLst>
                <a:ext uri="{FF2B5EF4-FFF2-40B4-BE49-F238E27FC236}">
                  <a16:creationId xmlns:a16="http://schemas.microsoft.com/office/drawing/2014/main" xmlns="" id="{08EDA45C-9732-4C7A-9487-330AD6D4377E}"/>
                </a:ext>
              </a:extLst>
            </p:cNvPr>
            <p:cNvSpPr/>
            <p:nvPr/>
          </p:nvSpPr>
          <p:spPr>
            <a:xfrm>
              <a:off x="690999" y="3020313"/>
              <a:ext cx="1633433" cy="3108959"/>
            </a:xfrm>
            <a:prstGeom prst="rect">
              <a:avLst/>
            </a:prstGeom>
            <a:solidFill>
              <a:srgbClr val="F4CF3B"/>
            </a:solidFill>
            <a:ln w="381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kk-KZ" sz="14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Пәндік білім</a:t>
              </a:r>
              <a:endParaRPr lang="en-US" sz="1400" b="1" cap="small" dirty="0">
                <a:solidFill>
                  <a:prstClr val="white"/>
                </a:solidFill>
                <a:effectLst>
                  <a:outerShdw blurRad="25400" dist="38100" dir="2700000" algn="tl">
                    <a:srgbClr val="000000">
                      <a:alpha val="70000"/>
                    </a:srgbClr>
                  </a:outerShdw>
                </a:effectLst>
                <a:cs typeface="Arial" pitchFamily="34" charset="0"/>
              </a:endParaRPr>
            </a:p>
          </p:txBody>
        </p:sp>
        <p:sp>
          <p:nvSpPr>
            <p:cNvPr id="22" name="Rectangle 37">
              <a:extLst>
                <a:ext uri="{FF2B5EF4-FFF2-40B4-BE49-F238E27FC236}">
                  <a16:creationId xmlns:a16="http://schemas.microsoft.com/office/drawing/2014/main" xmlns="" id="{AB57229E-0355-44D5-B7D0-236FC5B1C16D}"/>
                </a:ext>
              </a:extLst>
            </p:cNvPr>
            <p:cNvSpPr/>
            <p:nvPr/>
          </p:nvSpPr>
          <p:spPr>
            <a:xfrm>
              <a:off x="685025" y="1936212"/>
              <a:ext cx="1645380" cy="1019065"/>
            </a:xfrm>
            <a:prstGeom prst="rect">
              <a:avLst/>
            </a:prstGeom>
            <a:solidFill>
              <a:srgbClr val="EA964D"/>
            </a:solidFill>
            <a:ln w="381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kk-KZ" sz="14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Мәдениетаралық қарым-қатынас</a:t>
              </a:r>
              <a:endParaRPr lang="en-US" sz="1400" b="1" cap="small" dirty="0">
                <a:solidFill>
                  <a:prstClr val="white"/>
                </a:solidFill>
                <a:effectLst>
                  <a:outerShdw blurRad="25400" dist="38100" dir="2700000" algn="tl">
                    <a:srgbClr val="000000">
                      <a:alpha val="70000"/>
                    </a:srgbClr>
                  </a:outerShdw>
                </a:effectLst>
                <a:cs typeface="Arial" pitchFamily="34" charset="0"/>
              </a:endParaRPr>
            </a:p>
          </p:txBody>
        </p:sp>
        <p:sp>
          <p:nvSpPr>
            <p:cNvPr id="6" name="Rectangle 34">
              <a:extLst>
                <a:ext uri="{FF2B5EF4-FFF2-40B4-BE49-F238E27FC236}">
                  <a16:creationId xmlns:a16="http://schemas.microsoft.com/office/drawing/2014/main" xmlns="" id="{E133A72D-9082-4EC4-A557-E4CFBF26716A}"/>
                </a:ext>
              </a:extLst>
            </p:cNvPr>
            <p:cNvSpPr/>
            <p:nvPr/>
          </p:nvSpPr>
          <p:spPr>
            <a:xfrm>
              <a:off x="685025" y="826168"/>
              <a:ext cx="1645381" cy="1082742"/>
            </a:xfrm>
            <a:prstGeom prst="rect">
              <a:avLst/>
            </a:prstGeom>
            <a:solidFill>
              <a:srgbClr val="EC6E62"/>
            </a:solidFill>
            <a:ln w="381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kk-KZ" sz="14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Әлеуметтік</a:t>
              </a:r>
            </a:p>
            <a:p>
              <a:pPr algn="ctr"/>
              <a:r>
                <a:rPr lang="kk-KZ" sz="14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kk-KZ" sz="14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және азаматтық сауаттылық</a:t>
              </a:r>
            </a:p>
          </p:txBody>
        </p:sp>
        <p:sp>
          <p:nvSpPr>
            <p:cNvPr id="7" name="Rectangle 35">
              <a:extLst>
                <a:ext uri="{FF2B5EF4-FFF2-40B4-BE49-F238E27FC236}">
                  <a16:creationId xmlns:a16="http://schemas.microsoft.com/office/drawing/2014/main" xmlns="" id="{F845D329-65BB-4158-AA88-273F3A3E32D1}"/>
                </a:ext>
              </a:extLst>
            </p:cNvPr>
            <p:cNvSpPr/>
            <p:nvPr/>
          </p:nvSpPr>
          <p:spPr>
            <a:xfrm>
              <a:off x="2397202" y="826167"/>
              <a:ext cx="6288214" cy="1082743"/>
            </a:xfrm>
            <a:prstGeom prst="rect">
              <a:avLst/>
            </a:prstGeom>
            <a:solidFill>
              <a:srgbClr val="C00000">
                <a:alpha val="50000"/>
              </a:srgbClr>
            </a:solidFill>
            <a:ln w="381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r>
                <a:rPr lang="kk-KZ" sz="11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(</a:t>
              </a:r>
              <a:r>
                <a:rPr lang="kk-KZ" sz="11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Тарихи </a:t>
              </a:r>
              <a:r>
                <a:rPr lang="kk-KZ" sz="11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және философиялық құзыреттіліктер </a:t>
              </a:r>
              <a:r>
                <a:rPr lang="kk-KZ" sz="11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модулі</a:t>
              </a:r>
              <a:r>
                <a:rPr lang="kk-KZ" sz="11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) </a:t>
              </a:r>
              <a:r>
                <a:rPr lang="kk-KZ" sz="11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Қазақстан </a:t>
              </a:r>
              <a:r>
                <a:rPr lang="kk-KZ" sz="11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тарихы,</a:t>
              </a:r>
              <a:r>
                <a:rPr lang="ru-RU" sz="11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kk-KZ" sz="11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Философия (</a:t>
              </a:r>
              <a:r>
                <a:rPr lang="kk-KZ" sz="11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Аспаптық </a:t>
              </a:r>
              <a:r>
                <a:rPr lang="kk-KZ" sz="11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және коммуникациялық </a:t>
              </a:r>
              <a:r>
                <a:rPr lang="kk-KZ" sz="11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модулі</a:t>
              </a:r>
              <a:r>
                <a:rPr lang="kk-KZ" sz="11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)</a:t>
              </a:r>
              <a:r>
                <a:rPr lang="kk-KZ" sz="11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Казақ тілі, орыс </a:t>
              </a:r>
              <a:r>
                <a:rPr lang="kk-KZ" sz="11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тіл, </a:t>
              </a:r>
              <a:r>
                <a:rPr lang="kk-KZ" sz="11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шетел тілі және Ақпараттық-коммуникациялық технологиялар  </a:t>
              </a:r>
              <a:r>
                <a:rPr lang="ru-RU" sz="11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11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(</a:t>
              </a:r>
              <a:r>
                <a:rPr lang="ru-RU" sz="1100" b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Әлеуметтік-саяси</a:t>
              </a:r>
              <a:r>
                <a:rPr lang="ru-RU" sz="11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1100" b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білім</a:t>
              </a:r>
              <a:r>
                <a:rPr lang="ru-RU" sz="11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1100" b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модулі</a:t>
              </a:r>
              <a:r>
                <a:rPr lang="kk-KZ" sz="11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)</a:t>
              </a:r>
              <a:r>
                <a:rPr lang="ru-RU" sz="11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11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Әлеуметтік-саясаттану</a:t>
              </a:r>
              <a:r>
                <a:rPr lang="ru-RU" sz="11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11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білім</a:t>
              </a:r>
              <a:r>
                <a:rPr lang="ru-RU" sz="11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11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модулі</a:t>
              </a:r>
              <a:r>
                <a:rPr lang="ru-RU" sz="11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(</a:t>
              </a:r>
              <a:r>
                <a:rPr lang="ru-RU" sz="1100" b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Денсаулықты</a:t>
              </a:r>
              <a:r>
                <a:rPr lang="ru-RU" sz="11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1100" b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нығайту</a:t>
              </a:r>
              <a:r>
                <a:rPr lang="ru-RU" sz="11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1100" b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модулі</a:t>
              </a:r>
              <a:r>
                <a:rPr lang="ru-RU" sz="11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)</a:t>
              </a:r>
              <a:r>
                <a:rPr lang="kk-KZ" sz="11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Дене шынықтыру</a:t>
              </a:r>
              <a:r>
                <a:rPr lang="ru-RU" sz="11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11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(</a:t>
              </a:r>
              <a:r>
                <a:rPr lang="ru-RU" sz="1100" b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Қоғамдық</a:t>
              </a:r>
              <a:r>
                <a:rPr lang="ru-RU" sz="11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даму </a:t>
              </a:r>
              <a:r>
                <a:rPr lang="ru-RU" sz="1100" b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негіздері</a:t>
              </a:r>
              <a:r>
                <a:rPr lang="ru-RU" sz="11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1100" b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</a:t>
              </a:r>
              <a:r>
                <a:rPr lang="ru-RU" sz="1100" b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одулі</a:t>
              </a:r>
              <a:r>
                <a:rPr lang="ru-RU" sz="11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) </a:t>
              </a:r>
              <a:r>
                <a:rPr lang="ru-RU" sz="1100" dirty="0">
                  <a:latin typeface="Times New Roman" pitchFamily="18" charset="0"/>
                  <a:cs typeface="Times New Roman" pitchFamily="18" charset="0"/>
                </a:rPr>
                <a:t>Экономика, </a:t>
              </a:r>
              <a:r>
                <a:rPr lang="ru-RU" sz="1100" dirty="0" err="1">
                  <a:latin typeface="Times New Roman" pitchFamily="18" charset="0"/>
                  <a:cs typeface="Times New Roman" pitchFamily="18" charset="0"/>
                </a:rPr>
                <a:t>кәсіпкерлік</a:t>
              </a:r>
              <a:r>
                <a:rPr lang="ru-RU" sz="11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ru-RU" sz="1100" dirty="0" err="1">
                  <a:latin typeface="Times New Roman" pitchFamily="18" charset="0"/>
                  <a:cs typeface="Times New Roman" pitchFamily="18" charset="0"/>
                </a:rPr>
                <a:t>және</a:t>
              </a:r>
              <a:r>
                <a:rPr lang="ru-RU" sz="1100" dirty="0">
                  <a:latin typeface="Times New Roman" pitchFamily="18" charset="0"/>
                  <a:cs typeface="Times New Roman" pitchFamily="18" charset="0"/>
                </a:rPr>
                <a:t> бизнес  </a:t>
              </a:r>
              <a:r>
                <a:rPr lang="ru-RU" sz="1100" dirty="0" err="1" smtClean="0">
                  <a:latin typeface="Times New Roman" pitchFamily="18" charset="0"/>
                  <a:cs typeface="Times New Roman" pitchFamily="18" charset="0"/>
                </a:rPr>
                <a:t>негіздері</a:t>
              </a:r>
              <a:r>
                <a:rPr lang="kk-KZ" sz="11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Сыбайлас жемқорлыққа қарсы мәдениет </a:t>
              </a:r>
              <a:r>
                <a:rPr lang="kk-KZ" sz="11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негіздері,</a:t>
              </a:r>
              <a:r>
                <a:rPr lang="ru-RU" sz="11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Экология </a:t>
              </a:r>
              <a:r>
                <a:rPr lang="ru-RU" sz="11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және</a:t>
              </a:r>
              <a:r>
                <a:rPr lang="ru-RU" sz="11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11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өмір</a:t>
              </a:r>
              <a:r>
                <a:rPr lang="ru-RU" sz="11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11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қауіпсіздігі</a:t>
              </a:r>
              <a:r>
                <a:rPr lang="ru-RU" sz="11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11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және</a:t>
              </a:r>
              <a:r>
                <a:rPr lang="ru-RU" sz="11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kk-KZ" sz="11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Ғылыми зерттеу </a:t>
              </a:r>
              <a:r>
                <a:rPr lang="kk-KZ" sz="11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әдістері</a:t>
              </a:r>
              <a:endParaRPr lang="en-US" sz="1100" cap="small" dirty="0">
                <a:solidFill>
                  <a:srgbClr val="AF2415"/>
                </a:solidFill>
                <a:effectLst>
                  <a:outerShdw blurRad="25400" dist="38100" dir="2700000" algn="tl">
                    <a:srgbClr val="000000">
                      <a:alpha val="7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" name="Rectangle 38">
              <a:extLst>
                <a:ext uri="{FF2B5EF4-FFF2-40B4-BE49-F238E27FC236}">
                  <a16:creationId xmlns:a16="http://schemas.microsoft.com/office/drawing/2014/main" xmlns="" id="{651B0AC7-24DA-480A-B0AA-0C6647445FA0}"/>
                </a:ext>
              </a:extLst>
            </p:cNvPr>
            <p:cNvSpPr/>
            <p:nvPr/>
          </p:nvSpPr>
          <p:spPr>
            <a:xfrm>
              <a:off x="2404323" y="1934889"/>
              <a:ext cx="6288214" cy="1021710"/>
            </a:xfrm>
            <a:prstGeom prst="rect">
              <a:avLst/>
            </a:prstGeom>
            <a:solidFill>
              <a:schemeClr val="accent6">
                <a:lumMod val="50000"/>
                <a:alpha val="50000"/>
              </a:schemeClr>
            </a:solidFill>
            <a:ln w="381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r>
                <a:rPr lang="kk-KZ" sz="105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(</a:t>
              </a:r>
              <a:r>
                <a:rPr lang="kk-KZ" sz="11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Түркі дүниесі м</a:t>
              </a:r>
              <a:r>
                <a:rPr lang="kk-KZ" sz="11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одулі</a:t>
              </a:r>
              <a:r>
                <a:rPr lang="kk-KZ" sz="11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)  –Түрік тілі, Ататүрік принциптері, түркі мемлекетер тарихы</a:t>
              </a:r>
              <a:r>
                <a:rPr lang="kk-KZ" sz="11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және Ясауитану </a:t>
              </a:r>
              <a:r>
                <a:rPr lang="kk-KZ" sz="11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(</a:t>
              </a:r>
              <a:r>
                <a:rPr lang="kk-KZ" sz="11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Білім алушыны тұлға ретінде </a:t>
              </a:r>
              <a:r>
                <a:rPr lang="kk-KZ" sz="11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қолдау модулі</a:t>
              </a:r>
              <a:r>
                <a:rPr lang="kk-KZ" sz="11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)</a:t>
              </a:r>
              <a:r>
                <a:rPr lang="ru-RU" sz="11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11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Білім</a:t>
              </a:r>
              <a:r>
                <a:rPr lang="ru-RU" sz="11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11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берудегі</a:t>
              </a:r>
              <a:r>
                <a:rPr lang="ru-RU" sz="11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психология </a:t>
              </a:r>
              <a:r>
                <a:rPr lang="ru-RU" sz="11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және</a:t>
              </a:r>
              <a:r>
                <a:rPr lang="ru-RU" sz="11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11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өзара</a:t>
              </a:r>
              <a:r>
                <a:rPr lang="ru-RU" sz="11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11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әрекеттесу</a:t>
              </a:r>
              <a:r>
                <a:rPr lang="ru-RU" sz="11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мен коммуникация </a:t>
              </a:r>
              <a:r>
                <a:rPr lang="ru-RU" sz="11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тұжырымдамалары</a:t>
              </a:r>
              <a:r>
                <a:rPr lang="ru-RU" sz="11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11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Білім</a:t>
              </a:r>
              <a:r>
                <a:rPr lang="ru-RU" sz="11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беру </a:t>
              </a:r>
              <a:r>
                <a:rPr lang="ru-RU" sz="11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туралы</a:t>
              </a:r>
              <a:r>
                <a:rPr lang="ru-RU" sz="11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11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ғылым</a:t>
              </a:r>
              <a:r>
                <a:rPr lang="ru-RU" sz="11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11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және</a:t>
              </a:r>
              <a:r>
                <a:rPr lang="ru-RU" sz="11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11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оқытудың</a:t>
              </a:r>
              <a:r>
                <a:rPr lang="ru-RU" sz="11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11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негізгі</a:t>
              </a:r>
              <a:r>
                <a:rPr lang="ru-RU" sz="11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11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теориялары</a:t>
              </a:r>
              <a:r>
                <a:rPr lang="ru-RU" sz="11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11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Инклюзивті</a:t>
              </a:r>
              <a:r>
                <a:rPr lang="ru-RU" sz="11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11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білім</a:t>
              </a:r>
              <a:r>
                <a:rPr lang="ru-RU" sz="11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беру </a:t>
              </a:r>
              <a:r>
                <a:rPr lang="ru-RU" sz="11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ортасы</a:t>
              </a:r>
              <a:r>
                <a:rPr lang="ru-RU" sz="11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11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Балалардың</a:t>
              </a:r>
              <a:r>
                <a:rPr lang="ru-RU" sz="11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11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жас</a:t>
              </a:r>
              <a:r>
                <a:rPr lang="ru-RU" sz="11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11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ерекшелік</a:t>
              </a:r>
              <a:r>
                <a:rPr lang="ru-RU" sz="11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11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және</a:t>
              </a:r>
              <a:r>
                <a:rPr lang="ru-RU" sz="11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11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физиологиялық</a:t>
              </a:r>
              <a:r>
                <a:rPr lang="ru-RU" sz="11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даму </a:t>
              </a:r>
              <a:r>
                <a:rPr lang="ru-RU" sz="11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ерекшеліктері</a:t>
              </a:r>
              <a:r>
                <a:rPr lang="ru-RU" sz="11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11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Оқытуды</a:t>
              </a:r>
              <a:r>
                <a:rPr lang="ru-RU" sz="11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11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жоспарлау</a:t>
              </a:r>
              <a:r>
                <a:rPr lang="ru-RU" sz="11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11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және</a:t>
              </a:r>
              <a:r>
                <a:rPr lang="ru-RU" sz="11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11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оқу</a:t>
              </a:r>
              <a:r>
                <a:rPr lang="ru-RU" sz="11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11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үдерісіндегі</a:t>
              </a:r>
              <a:r>
                <a:rPr lang="ru-RU" sz="11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11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дербес</a:t>
              </a:r>
              <a:r>
                <a:rPr lang="ru-RU" sz="11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11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оқыту</a:t>
              </a:r>
              <a:r>
                <a:rPr lang="ru-RU" sz="11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(</a:t>
              </a:r>
              <a:r>
                <a:rPr lang="ru-RU" sz="1100" b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Оқыту</a:t>
              </a:r>
              <a:r>
                <a:rPr lang="ru-RU" sz="11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1100" b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және</a:t>
              </a:r>
              <a:r>
                <a:rPr lang="ru-RU" sz="11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1100" b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үйрету</a:t>
              </a:r>
              <a:r>
                <a:rPr lang="ru-RU" sz="11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1100" b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үшін</a:t>
              </a:r>
              <a:r>
                <a:rPr lang="ru-RU" sz="11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1100" b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бағалау</a:t>
              </a:r>
              <a:r>
                <a:rPr lang="ru-RU" sz="11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11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) </a:t>
              </a:r>
              <a:r>
                <a:rPr lang="ru-RU" sz="11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Оқыту</a:t>
              </a:r>
              <a:r>
                <a:rPr lang="ru-RU" sz="11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11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әдістері</a:t>
              </a:r>
              <a:r>
                <a:rPr lang="ru-RU" sz="11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мен </a:t>
              </a:r>
              <a:r>
                <a:rPr lang="ru-RU" sz="11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технологиялары</a:t>
              </a:r>
              <a:r>
                <a:rPr lang="ru-RU" sz="11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11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Бағалау</a:t>
              </a:r>
              <a:r>
                <a:rPr lang="ru-RU" sz="11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11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және</a:t>
              </a:r>
              <a:r>
                <a:rPr lang="ru-RU" sz="11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11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дамыту</a:t>
              </a:r>
              <a:r>
                <a:rPr lang="ru-RU" sz="11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endParaRPr lang="en-US" sz="1100" cap="small" dirty="0">
                <a:solidFill>
                  <a:srgbClr val="216A97"/>
                </a:solidFill>
                <a:effectLst>
                  <a:outerShdw blurRad="25400" dist="38100" dir="2700000" algn="tl">
                    <a:srgbClr val="000000">
                      <a:alpha val="7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" name="Oval 39">
              <a:extLst>
                <a:ext uri="{FF2B5EF4-FFF2-40B4-BE49-F238E27FC236}">
                  <a16:creationId xmlns:a16="http://schemas.microsoft.com/office/drawing/2014/main" xmlns="" id="{443E75FE-920D-4137-9D7E-344FC45BC3AF}"/>
                </a:ext>
              </a:extLst>
            </p:cNvPr>
            <p:cNvSpPr/>
            <p:nvPr/>
          </p:nvSpPr>
          <p:spPr>
            <a:xfrm>
              <a:off x="318295" y="2151922"/>
              <a:ext cx="360039" cy="341752"/>
            </a:xfrm>
            <a:prstGeom prst="ellipse">
              <a:avLst/>
            </a:prstGeom>
            <a:solidFill>
              <a:srgbClr val="965112"/>
            </a:solidFill>
            <a:ln w="381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b="1" cap="small" dirty="0">
                  <a:solidFill>
                    <a:prstClr val="white"/>
                  </a:solidFill>
                  <a:effectLst>
                    <a:outerShdw blurRad="25400" dist="38100" dir="2700000" algn="tl">
                      <a:srgbClr val="000000">
                        <a:alpha val="70000"/>
                      </a:srgbClr>
                    </a:outerShdw>
                  </a:effectLst>
                  <a:cs typeface="Arial" pitchFamily="34" charset="0"/>
                </a:rPr>
                <a:t>2</a:t>
              </a:r>
            </a:p>
          </p:txBody>
        </p:sp>
        <p:sp>
          <p:nvSpPr>
            <p:cNvPr id="11" name="Oval 42">
              <a:extLst>
                <a:ext uri="{FF2B5EF4-FFF2-40B4-BE49-F238E27FC236}">
                  <a16:creationId xmlns:a16="http://schemas.microsoft.com/office/drawing/2014/main" xmlns="" id="{D474627C-612E-4562-ABA5-E55AC5777DA0}"/>
                </a:ext>
              </a:extLst>
            </p:cNvPr>
            <p:cNvSpPr/>
            <p:nvPr/>
          </p:nvSpPr>
          <p:spPr>
            <a:xfrm>
              <a:off x="258191" y="3562472"/>
              <a:ext cx="360039" cy="341752"/>
            </a:xfrm>
            <a:prstGeom prst="ellipse">
              <a:avLst/>
            </a:prstGeom>
            <a:solidFill>
              <a:srgbClr val="B2920A"/>
            </a:solidFill>
            <a:ln w="381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b="1" cap="small" dirty="0">
                  <a:solidFill>
                    <a:prstClr val="white"/>
                  </a:solidFill>
                  <a:effectLst>
                    <a:outerShdw blurRad="25400" dist="38100" dir="2700000" algn="tl">
                      <a:srgbClr val="000000">
                        <a:alpha val="70000"/>
                      </a:srgbClr>
                    </a:outerShdw>
                  </a:effectLst>
                  <a:cs typeface="Arial" pitchFamily="34" charset="0"/>
                </a:rPr>
                <a:t>3</a:t>
              </a:r>
            </a:p>
          </p:txBody>
        </p:sp>
        <p:sp>
          <p:nvSpPr>
            <p:cNvPr id="21" name="Oval 36">
              <a:extLst>
                <a:ext uri="{FF2B5EF4-FFF2-40B4-BE49-F238E27FC236}">
                  <a16:creationId xmlns:a16="http://schemas.microsoft.com/office/drawing/2014/main" xmlns="" id="{BC539247-C77B-48B7-ABC9-192C67AEB513}"/>
                </a:ext>
              </a:extLst>
            </p:cNvPr>
            <p:cNvSpPr/>
            <p:nvPr/>
          </p:nvSpPr>
          <p:spPr>
            <a:xfrm>
              <a:off x="276478" y="1054490"/>
              <a:ext cx="341752" cy="341752"/>
            </a:xfrm>
            <a:prstGeom prst="ellipse">
              <a:avLst/>
            </a:prstGeom>
            <a:solidFill>
              <a:srgbClr val="AF2415"/>
            </a:solidFill>
            <a:ln w="381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b="1" cap="small" dirty="0">
                  <a:solidFill>
                    <a:prstClr val="white"/>
                  </a:solidFill>
                  <a:effectLst>
                    <a:outerShdw blurRad="25400" dist="38100" dir="2700000" algn="tl">
                      <a:srgbClr val="000000">
                        <a:alpha val="70000"/>
                      </a:srgbClr>
                    </a:outerShdw>
                  </a:effectLst>
                  <a:cs typeface="Arial" pitchFamily="34" charset="0"/>
                </a:rPr>
                <a:t>1</a:t>
              </a:r>
            </a:p>
          </p:txBody>
        </p:sp>
      </p:grpSp>
      <p:graphicFrame>
        <p:nvGraphicFramePr>
          <p:cNvPr id="3" name="Таблица 4">
            <a:extLst>
              <a:ext uri="{FF2B5EF4-FFF2-40B4-BE49-F238E27FC236}">
                <a16:creationId xmlns:a16="http://schemas.microsoft.com/office/drawing/2014/main" xmlns="" id="{C7EF1C2E-82A7-49C1-956C-16F791E7CDF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0339116"/>
              </p:ext>
            </p:extLst>
          </p:nvPr>
        </p:nvGraphicFramePr>
        <p:xfrm>
          <a:off x="2529266" y="3051092"/>
          <a:ext cx="6288214" cy="3566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35878">
                  <a:extLst>
                    <a:ext uri="{9D8B030D-6E8A-4147-A177-3AD203B41FA5}">
                      <a16:colId xmlns:a16="http://schemas.microsoft.com/office/drawing/2014/main" xmlns="" val="826338961"/>
                    </a:ext>
                  </a:extLst>
                </a:gridCol>
                <a:gridCol w="3252336">
                  <a:extLst>
                    <a:ext uri="{9D8B030D-6E8A-4147-A177-3AD203B41FA5}">
                      <a16:colId xmlns:a16="http://schemas.microsoft.com/office/drawing/2014/main" xmlns="" val="1163526338"/>
                    </a:ext>
                  </a:extLst>
                </a:gridCol>
              </a:tblGrid>
              <a:tr h="149487">
                <a:tc>
                  <a:txBody>
                    <a:bodyPr/>
                    <a:lstStyle/>
                    <a:p>
                      <a:pPr algn="ctr"/>
                      <a:r>
                        <a:rPr lang="kk-KZ" sz="1200" b="1" dirty="0">
                          <a:ln>
                            <a:solidFill>
                              <a:schemeClr val="accent6">
                                <a:lumMod val="40000"/>
                                <a:lumOff val="6000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ЖК</a:t>
                      </a:r>
                      <a:endParaRPr lang="ru-RU" sz="1200" b="1" dirty="0">
                        <a:ln>
                          <a:solidFill>
                            <a:schemeClr val="accent6">
                              <a:lumMod val="40000"/>
                              <a:lumOff val="6000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200" dirty="0">
                          <a:ln>
                            <a:solidFill>
                              <a:schemeClr val="accent6">
                                <a:lumMod val="40000"/>
                                <a:lumOff val="6000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ТК</a:t>
                      </a:r>
                      <a:endParaRPr lang="ru-RU" sz="1200" dirty="0">
                        <a:ln>
                          <a:solidFill>
                            <a:schemeClr val="accent6">
                              <a:lumMod val="40000"/>
                              <a:lumOff val="6000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639015381"/>
                  </a:ext>
                </a:extLst>
              </a:tr>
              <a:tr h="2731908">
                <a:tc>
                  <a:txBody>
                    <a:bodyPr/>
                    <a:lstStyle/>
                    <a:p>
                      <a:pPr marL="171450" lvl="0" indent="-171450">
                        <a:buFontTx/>
                        <a:buChar char="-"/>
                      </a:pPr>
                      <a:r>
                        <a:rPr kumimoji="0" lang="kk-KZ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Мамандыққа кіріспе </a:t>
                      </a:r>
                    </a:p>
                    <a:p>
                      <a:pPr marL="171450" lvl="0" indent="-171450">
                        <a:buFontTx/>
                        <a:buChar char="-"/>
                      </a:pPr>
                      <a:r>
                        <a:rPr kumimoji="0" lang="kk-KZ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ҚР ҚК –нің жалпы әскери жарғы</a:t>
                      </a:r>
                    </a:p>
                    <a:p>
                      <a:pPr marL="171450" lvl="0" indent="-171450">
                        <a:buFontTx/>
                        <a:buChar char="-"/>
                      </a:pPr>
                      <a:r>
                        <a:rPr kumimoji="0" lang="kk-KZ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Алғашқы медициналық көмек көрсету </a:t>
                      </a:r>
                    </a:p>
                    <a:p>
                      <a:pPr marL="171450" lvl="0" indent="-171450">
                        <a:buFontTx/>
                        <a:buChar char="-"/>
                      </a:pPr>
                      <a:r>
                        <a:rPr kumimoji="0" lang="kk-KZ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Саптық дайындық </a:t>
                      </a:r>
                    </a:p>
                    <a:p>
                      <a:pPr marL="171450" lvl="0" indent="-171450">
                        <a:buFontTx/>
                        <a:buChar char="-"/>
                      </a:pPr>
                      <a:r>
                        <a:rPr kumimoji="0" lang="kk-KZ" sz="1000" kern="1200" baseline="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Әскери саптық әуендік марш </a:t>
                      </a:r>
                    </a:p>
                    <a:p>
                      <a:pPr marL="171450" lvl="0" indent="-171450">
                        <a:buFontTx/>
                        <a:buChar char="-"/>
                      </a:pPr>
                      <a:r>
                        <a:rPr kumimoji="0" lang="kk-KZ" sz="1000" kern="1200" baseline="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Әскери-патриоттық тәрбие негіздері </a:t>
                      </a:r>
                    </a:p>
                    <a:p>
                      <a:pPr marL="171450" lvl="0" indent="-171450">
                        <a:buFontTx/>
                        <a:buChar char="-"/>
                      </a:pPr>
                      <a:r>
                        <a:rPr kumimoji="0" lang="kk-KZ" sz="1000" kern="1200" baseline="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Әскери психология мен педагогика </a:t>
                      </a:r>
                    </a:p>
                    <a:p>
                      <a:pPr marL="171450" lvl="0" indent="-171450">
                        <a:buFontTx/>
                        <a:buChar char="-"/>
                      </a:pPr>
                      <a:r>
                        <a:rPr kumimoji="0" lang="kk-KZ" sz="1000" kern="1200" baseline="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БӘД пәнін оқыту әдістемесі </a:t>
                      </a:r>
                    </a:p>
                    <a:p>
                      <a:pPr marL="171450" lvl="0" indent="-171450">
                        <a:buFontTx/>
                        <a:buChar char="-"/>
                      </a:pPr>
                      <a:r>
                        <a:rPr kumimoji="0" lang="kk-KZ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Бауыржанның әскери мұрасы</a:t>
                      </a:r>
                    </a:p>
                    <a:p>
                      <a:pPr marL="171450" lvl="0" indent="-171450">
                        <a:buFontTx/>
                        <a:buChar char="-"/>
                      </a:pPr>
                      <a:r>
                        <a:rPr kumimoji="0" lang="kk-KZ" sz="1000" kern="1200" baseline="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Әскери қолданбалы спорт түрлері </a:t>
                      </a:r>
                    </a:p>
                    <a:p>
                      <a:pPr marL="171450" lvl="0" indent="-171450">
                        <a:buFontTx/>
                        <a:buChar char="-"/>
                      </a:pPr>
                      <a:r>
                        <a:rPr kumimoji="0" lang="kk-KZ" sz="1000" kern="1200" baseline="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Бастапқы әскери дайындықты оқытудағы жасанды интеллект және  инновациялық технологиялар </a:t>
                      </a:r>
                    </a:p>
                    <a:p>
                      <a:pPr marL="171450" lvl="0" indent="-171450">
                        <a:buFontTx/>
                        <a:buChar char="-"/>
                      </a:pPr>
                      <a:r>
                        <a:rPr kumimoji="0" lang="kk-KZ" sz="1000" kern="1200" baseline="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Атыс  дайындығы </a:t>
                      </a:r>
                    </a:p>
                    <a:p>
                      <a:pPr marL="171450" lvl="0" indent="-171450">
                        <a:buFontTx/>
                        <a:buChar char="-"/>
                      </a:pPr>
                      <a:r>
                        <a:rPr kumimoji="0" lang="kk-KZ" sz="1000" kern="1200" baseline="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Әскери робототехника негіздері </a:t>
                      </a:r>
                    </a:p>
                    <a:p>
                      <a:pPr marL="171450" lvl="0" indent="-171450">
                        <a:buFontTx/>
                        <a:buChar char="-"/>
                      </a:pPr>
                      <a:r>
                        <a:rPr kumimoji="0" lang="kk-KZ" sz="1000" kern="1200" baseline="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Әскери құқық бұзушылықтарды реттеу </a:t>
                      </a:r>
                    </a:p>
                    <a:p>
                      <a:pPr marL="171450" lvl="0" indent="-171450">
                        <a:buFontTx/>
                        <a:buChar char="-"/>
                      </a:pPr>
                      <a:r>
                        <a:rPr kumimoji="0" lang="kk-KZ" sz="1000" kern="1200" baseline="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Бастапқы әскери және технологиялық дайындық бойынша оқу-материалдық база</a:t>
                      </a:r>
                    </a:p>
                    <a:p>
                      <a:pPr marL="171450" lvl="0" indent="-171450">
                        <a:buFontTx/>
                        <a:buChar char="-"/>
                      </a:pPr>
                      <a:r>
                        <a:rPr kumimoji="0" lang="kk-KZ" sz="1000" kern="1200" baseline="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Әскери ғылыми зерттеулерді өткізу әдістемесі </a:t>
                      </a:r>
                    </a:p>
                    <a:p>
                      <a:pPr marL="171450" lvl="0" indent="-171450">
                        <a:buFontTx/>
                        <a:buChar char="-"/>
                      </a:pPr>
                      <a:r>
                        <a:rPr kumimoji="0" lang="kk-KZ" sz="1000" kern="1200" baseline="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Қазақстан әскерінің даму тарихы </a:t>
                      </a:r>
                    </a:p>
                    <a:p>
                      <a:pPr marL="171450" lvl="0" indent="-171450">
                        <a:buFontTx/>
                        <a:buChar char="-"/>
                      </a:pPr>
                      <a:r>
                        <a:rPr kumimoji="0" lang="kk-KZ" sz="1000" kern="1200" baseline="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Әскери саяси география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lvl="0" indent="-171450">
                        <a:buFontTx/>
                        <a:buChar char="-"/>
                      </a:pPr>
                      <a:r>
                        <a:rPr kumimoji="0" lang="kk-KZ" sz="1000" kern="1200" baseline="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Әскери-инженерлік дайындық, әскери топография, басқару және байланыс </a:t>
                      </a:r>
                    </a:p>
                    <a:p>
                      <a:pPr marL="171450" lvl="0" indent="-171450">
                        <a:buFontTx/>
                        <a:buChar char="-"/>
                      </a:pPr>
                      <a:r>
                        <a:rPr kumimoji="0" lang="kk-KZ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Жергілікті жерді картасыз бағдарлау </a:t>
                      </a:r>
                    </a:p>
                    <a:p>
                      <a:pPr marL="171450" lvl="0" indent="-171450">
                        <a:buFontTx/>
                        <a:buChar char="-"/>
                      </a:pPr>
                      <a:r>
                        <a:rPr kumimoji="0" lang="kk-KZ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Әскери қоян-қолтық ұрыс </a:t>
                      </a:r>
                    </a:p>
                    <a:p>
                      <a:pPr marL="171450" lvl="0" indent="-171450">
                        <a:buFontTx/>
                        <a:buChar char="-"/>
                      </a:pPr>
                      <a:r>
                        <a:rPr lang="ru-RU" sz="1000" dirty="0" err="1" smtClean="0">
                          <a:effectLst/>
                          <a:latin typeface="Times New Roman"/>
                          <a:ea typeface="Calibri"/>
                        </a:rPr>
                        <a:t>Қарулы</a:t>
                      </a:r>
                      <a:r>
                        <a:rPr lang="ru-RU" sz="1000" dirty="0" smtClean="0">
                          <a:effectLst/>
                          <a:latin typeface="Times New Roman"/>
                          <a:ea typeface="Calibri"/>
                        </a:rPr>
                        <a:t> </a:t>
                      </a:r>
                      <a:r>
                        <a:rPr lang="ru-RU" sz="1000" dirty="0" err="1" smtClean="0">
                          <a:effectLst/>
                          <a:latin typeface="Times New Roman"/>
                          <a:ea typeface="Calibri"/>
                        </a:rPr>
                        <a:t>күштерде</a:t>
                      </a:r>
                      <a:r>
                        <a:rPr lang="ru-RU" sz="1000" dirty="0" smtClean="0">
                          <a:effectLst/>
                          <a:latin typeface="Times New Roman"/>
                          <a:ea typeface="Calibri"/>
                        </a:rPr>
                        <a:t> </a:t>
                      </a:r>
                      <a:r>
                        <a:rPr lang="ru-RU" sz="1000" dirty="0" err="1" smtClean="0">
                          <a:effectLst/>
                          <a:latin typeface="Times New Roman"/>
                          <a:ea typeface="Calibri"/>
                        </a:rPr>
                        <a:t>дене</a:t>
                      </a:r>
                      <a:r>
                        <a:rPr lang="ru-RU" sz="1000" dirty="0" smtClean="0">
                          <a:effectLst/>
                          <a:latin typeface="Times New Roman"/>
                          <a:ea typeface="Calibri"/>
                        </a:rPr>
                        <a:t> </a:t>
                      </a:r>
                      <a:r>
                        <a:rPr lang="ru-RU" sz="1000" dirty="0" err="1" smtClean="0">
                          <a:effectLst/>
                          <a:latin typeface="Times New Roman"/>
                          <a:ea typeface="Calibri"/>
                        </a:rPr>
                        <a:t>дайындығын</a:t>
                      </a:r>
                      <a:r>
                        <a:rPr lang="ru-RU" sz="1000" dirty="0" smtClean="0">
                          <a:effectLst/>
                          <a:latin typeface="Times New Roman"/>
                          <a:ea typeface="Calibri"/>
                        </a:rPr>
                        <a:t> </a:t>
                      </a:r>
                      <a:r>
                        <a:rPr lang="ru-RU" sz="1000" dirty="0" err="1" smtClean="0">
                          <a:effectLst/>
                          <a:latin typeface="Times New Roman"/>
                          <a:ea typeface="Calibri"/>
                        </a:rPr>
                        <a:t>ұйымдастыру</a:t>
                      </a:r>
                      <a:r>
                        <a:rPr lang="ru-RU" sz="1000" dirty="0" smtClean="0">
                          <a:effectLst/>
                          <a:latin typeface="Times New Roman"/>
                          <a:ea typeface="Calibri"/>
                        </a:rPr>
                        <a:t> </a:t>
                      </a:r>
                    </a:p>
                    <a:p>
                      <a:pPr marL="171450" lvl="0" indent="-171450">
                        <a:buFontTx/>
                        <a:buChar char="-"/>
                      </a:pPr>
                      <a:r>
                        <a:rPr kumimoji="0" lang="kk-KZ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Жалпы әскери тактикалық дайындық </a:t>
                      </a:r>
                    </a:p>
                    <a:p>
                      <a:pPr marL="171450" lvl="0" indent="-171450">
                        <a:buFontTx/>
                        <a:buChar char="-"/>
                      </a:pPr>
                      <a:r>
                        <a:rPr kumimoji="0" lang="kk-KZ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Жаппай қырып жою қаруларынан қорғану </a:t>
                      </a:r>
                    </a:p>
                    <a:p>
                      <a:pPr marL="171450" lvl="0" indent="-171450">
                        <a:buFontTx/>
                        <a:buChar char="-"/>
                      </a:pPr>
                      <a:r>
                        <a:rPr kumimoji="0" lang="kk-KZ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Қазақстан Республикасы Қарулы Күштері гарнизондық және қарауылдық қызметті ұйымдастыру </a:t>
                      </a:r>
                    </a:p>
                    <a:p>
                      <a:pPr marL="171450" lvl="0" indent="-171450">
                        <a:buFontTx/>
                        <a:buChar char="-"/>
                      </a:pPr>
                      <a:r>
                        <a:rPr kumimoji="0" lang="kk-KZ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Әскерлердің ішкі қызметін ұйымдастыру </a:t>
                      </a:r>
                    </a:p>
                    <a:p>
                      <a:pPr marL="171450" lvl="0" indent="-171450">
                        <a:buFontTx/>
                        <a:buChar char="-"/>
                      </a:pPr>
                      <a:r>
                        <a:rPr kumimoji="0" lang="kk-KZ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Төтенше жағдайлар мен азаматтық қорғаныс </a:t>
                      </a:r>
                    </a:p>
                    <a:p>
                      <a:pPr marL="171450" lvl="0" indent="-171450">
                        <a:buFontTx/>
                        <a:buChar char="-"/>
                      </a:pPr>
                      <a:r>
                        <a:rPr lang="kk-KZ" sz="1000" dirty="0" smtClean="0">
                          <a:effectLst/>
                          <a:latin typeface="Times New Roman"/>
                          <a:ea typeface="Calibri"/>
                        </a:rPr>
                        <a:t>Экологиялық қауіпсіздік және азаматтық қорғаныс </a:t>
                      </a:r>
                      <a:endParaRPr kumimoji="0" lang="kk-KZ" sz="100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lvl="0" indent="0">
                        <a:buFontTx/>
                        <a:buNone/>
                      </a:pPr>
                      <a:endParaRPr kumimoji="0" lang="ru-RU" sz="120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lvl="0"/>
                      <a:endParaRPr lang="ru-RU" dirty="0">
                        <a:ln>
                          <a:solidFill>
                            <a:schemeClr val="accent6">
                              <a:lumMod val="40000"/>
                              <a:lumOff val="60000"/>
                            </a:schemeClr>
                          </a:solidFill>
                        </a:ln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85341825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13944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58204" cy="654032"/>
          </a:xfrm>
        </p:spPr>
        <p:txBody>
          <a:bodyPr/>
          <a:lstStyle/>
          <a:p>
            <a:pPr algn="ctr"/>
            <a:r>
              <a:rPr lang="kk-KZ" sz="3200" b="1" cap="none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ББ жақсарту ұсыныстары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indent="-342900">
              <a:buAutoNum type="arabicPeriod"/>
            </a:pPr>
            <a:r>
              <a:rPr lang="kk-KZ" sz="1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Халықаралық ынтымақтастықты  нығайту.</a:t>
            </a:r>
          </a:p>
          <a:p>
            <a:pPr marL="342900" indent="-342900">
              <a:buAutoNum type="arabicPeriod"/>
            </a:pPr>
            <a:r>
              <a:rPr lang="kk-KZ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Ғылыми </a:t>
            </a:r>
            <a:r>
              <a:rPr lang="kk-KZ" sz="1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жобалар дайындау бойынша біліктілігін арттыру.</a:t>
            </a:r>
          </a:p>
          <a:p>
            <a:pPr marL="342900" indent="-342900">
              <a:buAutoNum type="arabicPeriod"/>
            </a:pPr>
            <a:r>
              <a:rPr lang="ru-RU" sz="1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Жас</a:t>
            </a:r>
            <a:r>
              <a:rPr lang="ru-RU" sz="1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білікті</a:t>
            </a:r>
            <a:r>
              <a:rPr lang="ru-RU" sz="1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кадрларды</a:t>
            </a:r>
            <a:r>
              <a:rPr lang="ru-RU" sz="1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тарту</a:t>
            </a:r>
            <a:r>
              <a:rPr lang="ru-RU" sz="1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342900" indent="-342900">
              <a:buAutoNum type="arabicPeriod"/>
            </a:pPr>
            <a:r>
              <a:rPr lang="kk-KZ" sz="1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Бейіндік пәндер бойынша ғылыми, оқу, әдістемелік әдебиеттер қорын көбейту.</a:t>
            </a:r>
          </a:p>
          <a:p>
            <a:pPr marL="342900" indent="-342900">
              <a:buAutoNum type="arabicPeriod"/>
            </a:pPr>
            <a:r>
              <a:rPr lang="kk-KZ" sz="1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ОПҚ және студенттердің академиялық ұтқырлық көрсеткіштерін  арттыру.</a:t>
            </a:r>
          </a:p>
          <a:p>
            <a:pPr marL="342900" indent="-342900">
              <a:buAutoNum type="arabicPeriod"/>
            </a:pPr>
            <a:r>
              <a:rPr lang="kk-KZ" sz="1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ОПҚ-ның шет тілдерін меңгеру деңгейін көтеру. </a:t>
            </a:r>
          </a:p>
          <a:p>
            <a:pPr marL="342900" indent="-342900">
              <a:buAutoNum type="arabicPeriod"/>
            </a:pPr>
            <a:endParaRPr lang="kk-KZ" sz="1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endParaRPr lang="kk-KZ" sz="1400" dirty="0">
              <a:solidFill>
                <a:schemeClr val="dk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endParaRPr lang="kk-KZ" sz="14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329642" cy="504056"/>
          </a:xfrm>
        </p:spPr>
        <p:txBody>
          <a:bodyPr>
            <a:normAutofit fontScale="90000"/>
          </a:bodyPr>
          <a:lstStyle/>
          <a:p>
            <a:pPr algn="ctr"/>
            <a:r>
              <a:rPr lang="kk-KZ" sz="2800" b="1" cap="none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Білімгерлердің контингентін қалыптастыру нәтижелері</a:t>
            </a:r>
            <a:endParaRPr lang="ru-RU" dirty="0"/>
          </a:p>
        </p:txBody>
      </p:sp>
      <p:graphicFrame>
        <p:nvGraphicFramePr>
          <p:cNvPr id="7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82356315"/>
              </p:ext>
            </p:extLst>
          </p:nvPr>
        </p:nvGraphicFramePr>
        <p:xfrm>
          <a:off x="349188" y="1772816"/>
          <a:ext cx="8229600" cy="36644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92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64078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65105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360040">
                <a:tc>
                  <a:txBody>
                    <a:bodyPr/>
                    <a:lstStyle/>
                    <a:p>
                      <a:r>
                        <a:rPr lang="kk-KZ" dirty="0">
                          <a:latin typeface="Times New Roman" pitchFamily="18" charset="0"/>
                          <a:cs typeface="Times New Roman" pitchFamily="18" charset="0"/>
                        </a:rPr>
                        <a:t>Контингент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>
                          <a:latin typeface="Times New Roman" pitchFamily="18" charset="0"/>
                          <a:cs typeface="Times New Roman" pitchFamily="18" charset="0"/>
                        </a:rPr>
                        <a:t>1 курс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>
                          <a:latin typeface="Times New Roman" pitchFamily="18" charset="0"/>
                          <a:cs typeface="Times New Roman" pitchFamily="18" charset="0"/>
                        </a:rPr>
                        <a:t>2 курс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>
                          <a:latin typeface="Times New Roman" pitchFamily="18" charset="0"/>
                          <a:cs typeface="Times New Roman" pitchFamily="18" charset="0"/>
                        </a:rPr>
                        <a:t>3 курс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>
                          <a:latin typeface="Times New Roman" pitchFamily="18" charset="0"/>
                          <a:cs typeface="Times New Roman" pitchFamily="18" charset="0"/>
                        </a:rPr>
                        <a:t>4 курс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51859">
                <a:tc>
                  <a:txBody>
                    <a:bodyPr/>
                    <a:lstStyle/>
                    <a:p>
                      <a:r>
                        <a:rPr lang="kk-KZ" sz="16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Грант</a:t>
                      </a:r>
                      <a:endParaRPr lang="ru-RU" sz="16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ru-RU" sz="16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51859">
                <a:tc>
                  <a:txBody>
                    <a:bodyPr/>
                    <a:lstStyle/>
                    <a:p>
                      <a:r>
                        <a:rPr lang="kk-KZ" sz="16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ТТЕ грант</a:t>
                      </a:r>
                      <a:endParaRPr lang="ru-RU" sz="16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51859">
                <a:tc>
                  <a:txBody>
                    <a:bodyPr/>
                    <a:lstStyle/>
                    <a:p>
                      <a:r>
                        <a:rPr lang="kk-KZ" sz="16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Квота</a:t>
                      </a:r>
                      <a:endParaRPr lang="ru-RU" sz="16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51859">
                <a:tc>
                  <a:txBody>
                    <a:bodyPr/>
                    <a:lstStyle/>
                    <a:p>
                      <a:r>
                        <a:rPr lang="kk-KZ" sz="16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Акылы</a:t>
                      </a:r>
                      <a:endParaRPr lang="ru-RU" sz="16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1863456">
                <a:tc>
                  <a:txBody>
                    <a:bodyPr/>
                    <a:lstStyle/>
                    <a:p>
                      <a:r>
                        <a:rPr lang="kk-KZ" sz="16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Жалпы</a:t>
                      </a:r>
                      <a:endParaRPr lang="ru-RU" sz="16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51520" y="785794"/>
            <a:ext cx="84249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6В01404 – бастапқы әскери дайындық (41 білімгер)</a:t>
            </a:r>
            <a:endParaRPr lang="ru-RU" b="1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29642" cy="1143000"/>
          </a:xfrm>
        </p:spPr>
        <p:txBody>
          <a:bodyPr>
            <a:normAutofit/>
          </a:bodyPr>
          <a:lstStyle/>
          <a:p>
            <a:pPr algn="ctr"/>
            <a:r>
              <a:rPr lang="kk-KZ" sz="2800" b="1" cap="none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ББ білікті оқытушылармен қамтамасыз етілуі </a:t>
            </a:r>
            <a:br>
              <a:rPr lang="kk-KZ" sz="2800" b="1" cap="none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</a:br>
            <a:r>
              <a:rPr lang="kk-KZ" sz="2800" b="1" cap="none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(1-қосымшаға сәйкес)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94599797"/>
              </p:ext>
            </p:extLst>
          </p:nvPr>
        </p:nvGraphicFramePr>
        <p:xfrm>
          <a:off x="428596" y="2357430"/>
          <a:ext cx="8229600" cy="1193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kk-KZ" sz="1600" dirty="0">
                          <a:latin typeface="Times New Roman" pitchFamily="18" charset="0"/>
                          <a:cs typeface="Times New Roman" pitchFamily="18" charset="0"/>
                        </a:rPr>
                        <a:t>ББ</a:t>
                      </a:r>
                      <a:r>
                        <a:rPr lang="kk-KZ" sz="1600" baseline="0" dirty="0">
                          <a:latin typeface="Times New Roman" pitchFamily="18" charset="0"/>
                          <a:cs typeface="Times New Roman" pitchFamily="18" charset="0"/>
                        </a:rPr>
                        <a:t> бойынша ППС саны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600" dirty="0">
                          <a:latin typeface="Times New Roman" pitchFamily="18" charset="0"/>
                          <a:cs typeface="Times New Roman" pitchFamily="18" charset="0"/>
                        </a:rPr>
                        <a:t>Ғылыми дәрежесі бар ППС саны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600" dirty="0">
                          <a:latin typeface="Times New Roman" pitchFamily="18" charset="0"/>
                          <a:cs typeface="Times New Roman" pitchFamily="18" charset="0"/>
                        </a:rPr>
                        <a:t>Бейіні</a:t>
                      </a:r>
                      <a:r>
                        <a:rPr lang="kk-KZ" sz="1600" baseline="0" dirty="0">
                          <a:latin typeface="Times New Roman" pitchFamily="18" charset="0"/>
                          <a:cs typeface="Times New Roman" pitchFamily="18" charset="0"/>
                        </a:rPr>
                        <a:t> бойнша ППС саны/ ғылыми дәрежесі бар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600" dirty="0">
                          <a:latin typeface="Times New Roman" pitchFamily="18" charset="0"/>
                          <a:cs typeface="Times New Roman" pitchFamily="18" charset="0"/>
                        </a:rPr>
                        <a:t>Жалпы ғылыми дәреже </a:t>
                      </a:r>
                      <a:r>
                        <a:rPr lang="en-US" sz="1600" dirty="0"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kk-KZ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19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50</a:t>
                      </a:r>
                      <a:r>
                        <a:rPr lang="en-US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118560" y="1670450"/>
            <a:ext cx="705383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20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6В01404  – Бастапқы әскери дайындық (41 </a:t>
            </a:r>
            <a:r>
              <a:rPr lang="kk-KZ" sz="20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білімгер)</a:t>
            </a:r>
            <a:endParaRPr lang="ru-RU" sz="2000" b="1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kk-KZ" sz="3200" b="1" cap="none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ББ оқу-әдістемелік қамтамасыз </a:t>
            </a:r>
            <a:r>
              <a:rPr lang="kk-KZ" sz="3200" b="1" cap="none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етілуі</a:t>
            </a:r>
            <a:br>
              <a:rPr lang="kk-KZ" sz="3200" b="1" cap="none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</a:br>
            <a:r>
              <a:rPr lang="kk-KZ" sz="3200" b="1" cap="none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(1 қосымшаға </a:t>
            </a:r>
            <a:r>
              <a:rPr lang="kk-KZ" sz="3200" b="1" cap="none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сәйкес)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22847057"/>
              </p:ext>
            </p:extLst>
          </p:nvPr>
        </p:nvGraphicFramePr>
        <p:xfrm>
          <a:off x="214280" y="1600200"/>
          <a:ext cx="8472520" cy="21389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8608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50019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43959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34649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400156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kk-KZ" sz="1600" dirty="0">
                          <a:latin typeface="Times New Roman" pitchFamily="18" charset="0"/>
                          <a:cs typeface="Times New Roman" pitchFamily="18" charset="0"/>
                        </a:rPr>
                        <a:t>ББ атауы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600" dirty="0">
                          <a:latin typeface="Times New Roman" pitchFamily="18" charset="0"/>
                          <a:cs typeface="Times New Roman" pitchFamily="18" charset="0"/>
                        </a:rPr>
                        <a:t>Оқытылатын пәндер саны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600" dirty="0">
                          <a:latin typeface="Times New Roman" pitchFamily="18" charset="0"/>
                          <a:cs typeface="Times New Roman" pitchFamily="18" charset="0"/>
                        </a:rPr>
                        <a:t>Оқу әдебиеті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600" dirty="0">
                          <a:latin typeface="Times New Roman" pitchFamily="18" charset="0"/>
                          <a:cs typeface="Times New Roman" pitchFamily="18" charset="0"/>
                        </a:rPr>
                        <a:t>Оқу әдістемелік ғылыми әдебиет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600" dirty="0">
                          <a:latin typeface="Times New Roman" pitchFamily="18" charset="0"/>
                          <a:cs typeface="Times New Roman" pitchFamily="18" charset="0"/>
                        </a:rPr>
                        <a:t>Цифрлық тасымал.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07212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smtClean="0">
                          <a:solidFill>
                            <a:srgbClr val="0070C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6В01404 – Б</a:t>
                      </a:r>
                      <a:r>
                        <a:rPr kumimoji="0" lang="kk-KZ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астапқы әскери дайындық</a:t>
                      </a:r>
                      <a:endParaRPr lang="ru-RU" sz="1600" b="1" dirty="0">
                        <a:solidFill>
                          <a:srgbClr val="0070C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53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53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Times New Roman" pitchFamily="18" charset="0"/>
                          <a:cs typeface="Times New Roman" pitchFamily="18" charset="0"/>
                        </a:rPr>
                        <a:t>100%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58204" cy="1296974"/>
          </a:xfrm>
        </p:spPr>
        <p:txBody>
          <a:bodyPr>
            <a:normAutofit fontScale="90000"/>
          </a:bodyPr>
          <a:lstStyle/>
          <a:p>
            <a:pPr algn="ctr"/>
            <a:r>
              <a:rPr lang="kk-KZ" sz="2800" b="1" cap="none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Жұмыс берушілермен, мемлекеттік билік органдарымен, бизнес өкілдерімен байланыс нәтижелері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14417937"/>
              </p:ext>
            </p:extLst>
          </p:nvPr>
        </p:nvGraphicFramePr>
        <p:xfrm>
          <a:off x="428596" y="1571612"/>
          <a:ext cx="8229600" cy="49208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4314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07196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01449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428628">
                <a:tc>
                  <a:txBody>
                    <a:bodyPr/>
                    <a:lstStyle/>
                    <a:p>
                      <a:r>
                        <a:rPr lang="kk-KZ" dirty="0">
                          <a:latin typeface="Times New Roman" pitchFamily="18" charset="0"/>
                          <a:cs typeface="Times New Roman" pitchFamily="18" charset="0"/>
                        </a:rPr>
                        <a:t>Жұмыс беруші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800" dirty="0">
                          <a:latin typeface="Times New Roman" pitchFamily="18" charset="0"/>
                          <a:cs typeface="Times New Roman" pitchFamily="18" charset="0"/>
                        </a:rPr>
                        <a:t>байланыс нәтижелері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>
                          <a:latin typeface="Times New Roman" pitchFamily="18" charset="0"/>
                          <a:cs typeface="Times New Roman" pitchFamily="18" charset="0"/>
                        </a:rPr>
                        <a:t>Растайтын құжат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38056">
                <a:tc>
                  <a:txBody>
                    <a:bodyPr/>
                    <a:lstStyle/>
                    <a:p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1.Т.Бегельдинов атындағы </a:t>
                      </a: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№16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baseline="0" dirty="0" err="1">
                          <a:latin typeface="Times New Roman" pitchFamily="18" charset="0"/>
                          <a:cs typeface="Times New Roman" pitchFamily="18" charset="0"/>
                        </a:rPr>
                        <a:t>жалпы</a:t>
                      </a:r>
                      <a:r>
                        <a:rPr lang="kk-KZ" sz="1400" baseline="0" dirty="0">
                          <a:latin typeface="Times New Roman" pitchFamily="18" charset="0"/>
                          <a:cs typeface="Times New Roman" pitchFamily="18" charset="0"/>
                        </a:rPr>
                        <a:t> орта мектебі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400" dirty="0">
                          <a:latin typeface="Times New Roman" pitchFamily="18" charset="0"/>
                          <a:cs typeface="Times New Roman" pitchFamily="18" charset="0"/>
                        </a:rPr>
                        <a:t>ББ жасалды,</a:t>
                      </a:r>
                      <a:r>
                        <a:rPr lang="kk-KZ" sz="1400" baseline="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kk-KZ" sz="1400" dirty="0">
                          <a:latin typeface="Times New Roman" pitchFamily="18" charset="0"/>
                          <a:cs typeface="Times New Roman" pitchFamily="18" charset="0"/>
                        </a:rPr>
                        <a:t>практика келісім шарттары түзілді, сауалнама алынды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400" dirty="0">
                          <a:latin typeface="Times New Roman" pitchFamily="18" charset="0"/>
                          <a:cs typeface="Times New Roman" pitchFamily="18" charset="0"/>
                        </a:rPr>
                        <a:t>№19/1335 16.05.2019ж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00066">
                <a:tc>
                  <a:txBody>
                    <a:bodyPr/>
                    <a:lstStyle/>
                    <a:p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2.Ш. Ниязов</a:t>
                      </a:r>
                      <a:r>
                        <a:rPr lang="kk-KZ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атындағы жалпы орта мектебі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400" dirty="0">
                          <a:latin typeface="Times New Roman" pitchFamily="18" charset="0"/>
                          <a:cs typeface="Times New Roman" pitchFamily="18" charset="0"/>
                        </a:rPr>
                        <a:t>Практика келісім шарттары түзілді, </a:t>
                      </a:r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сауалнама </a:t>
                      </a:r>
                      <a:r>
                        <a:rPr lang="kk-KZ" sz="1400" dirty="0">
                          <a:latin typeface="Times New Roman" pitchFamily="18" charset="0"/>
                          <a:cs typeface="Times New Roman" pitchFamily="18" charset="0"/>
                        </a:rPr>
                        <a:t>алынды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400" dirty="0">
                          <a:latin typeface="Times New Roman" pitchFamily="18" charset="0"/>
                          <a:cs typeface="Times New Roman" pitchFamily="18" charset="0"/>
                        </a:rPr>
                        <a:t>№21/795 1.04.2021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76390">
                <a:tc>
                  <a:txBody>
                    <a:bodyPr/>
                    <a:lstStyle/>
                    <a:p>
                      <a:r>
                        <a:rPr lang="kk-KZ" sz="1400" dirty="0">
                          <a:latin typeface="Times New Roman" pitchFamily="18" charset="0"/>
                          <a:cs typeface="Times New Roman" pitchFamily="18" charset="0"/>
                        </a:rPr>
                        <a:t>3.</a:t>
                      </a:r>
                      <a:r>
                        <a:rPr lang="kk-KZ" sz="1400" baseline="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kk-KZ" sz="1400" b="0" kern="120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Н.Төреқұлов атындағы </a:t>
                      </a:r>
                      <a:endParaRPr kumimoji="0" lang="ru-RU" sz="1400" b="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r>
                        <a:rPr kumimoji="0" lang="kk-KZ" sz="1400" b="0" kern="120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№ 8 жалпы орта мектебі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400" dirty="0">
                          <a:latin typeface="Times New Roman" pitchFamily="18" charset="0"/>
                          <a:cs typeface="Times New Roman" pitchFamily="18" charset="0"/>
                        </a:rPr>
                        <a:t>ББ жасалды, практика келісім шарттары түзілді,</a:t>
                      </a:r>
                    </a:p>
                    <a:p>
                      <a:r>
                        <a:rPr lang="kk-KZ" sz="1400" dirty="0">
                          <a:latin typeface="Times New Roman" pitchFamily="18" charset="0"/>
                          <a:cs typeface="Times New Roman" pitchFamily="18" charset="0"/>
                        </a:rPr>
                        <a:t>сауалнама алынды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400" dirty="0">
                          <a:latin typeface="Times New Roman" pitchFamily="18" charset="0"/>
                          <a:cs typeface="Times New Roman" pitchFamily="18" charset="0"/>
                        </a:rPr>
                        <a:t>№20/3521 10.12.2020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676390">
                <a:tc>
                  <a:txBody>
                    <a:bodyPr/>
                    <a:lstStyle/>
                    <a:p>
                      <a:r>
                        <a:rPr lang="kk-KZ" sz="1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4.М. Маметова</a:t>
                      </a:r>
                      <a:r>
                        <a:rPr lang="kk-KZ" sz="14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атындағы №6 жалпы орта мектебі</a:t>
                      </a:r>
                      <a:r>
                        <a:rPr lang="kk-KZ" sz="1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400" dirty="0">
                          <a:latin typeface="Times New Roman" pitchFamily="18" charset="0"/>
                          <a:cs typeface="Times New Roman" pitchFamily="18" charset="0"/>
                        </a:rPr>
                        <a:t>ББ жасалды, практика келісім шарттары түзілді, сауалнама алынды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400" dirty="0">
                          <a:latin typeface="Times New Roman" pitchFamily="18" charset="0"/>
                          <a:cs typeface="Times New Roman" pitchFamily="18" charset="0"/>
                        </a:rPr>
                        <a:t>№20/1340 12.10.2020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842872">
                <a:tc>
                  <a:txBody>
                    <a:bodyPr/>
                    <a:lstStyle/>
                    <a:p>
                      <a:r>
                        <a:rPr lang="kk-KZ" sz="1400" dirty="0">
                          <a:latin typeface="Times New Roman" pitchFamily="18" charset="0"/>
                          <a:cs typeface="Times New Roman" pitchFamily="18" charset="0"/>
                        </a:rPr>
                        <a:t>5.Түркістан қаласы мен аймағындағы  60</a:t>
                      </a:r>
                      <a:r>
                        <a:rPr lang="kk-KZ" sz="1400" baseline="0" dirty="0">
                          <a:latin typeface="Times New Roman" pitchFamily="18" charset="0"/>
                          <a:cs typeface="Times New Roman" pitchFamily="18" charset="0"/>
                        </a:rPr>
                        <a:t> білім беру ұйымдарымен</a:t>
                      </a:r>
                      <a:endParaRPr lang="kk-KZ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ББ жасалды, практика </a:t>
                      </a:r>
                      <a:r>
                        <a:rPr lang="kk-KZ" sz="1400" dirty="0">
                          <a:latin typeface="Times New Roman" pitchFamily="18" charset="0"/>
                          <a:cs typeface="Times New Roman" pitchFamily="18" charset="0"/>
                        </a:rPr>
                        <a:t>келісім шарттары түзілді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91877">
                <a:tc>
                  <a:txBody>
                    <a:bodyPr/>
                    <a:lstStyle/>
                    <a:p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5.А.Байтұрсынов </a:t>
                      </a:r>
                      <a:r>
                        <a:rPr lang="ru-RU" sz="1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атындағы</a:t>
                      </a: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 №1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жалпы</a:t>
                      </a: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 орта </a:t>
                      </a:r>
                      <a:r>
                        <a:rPr lang="ru-RU" sz="1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мектебі</a:t>
                      </a: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kk-KZ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ББ жасалды, практика </a:t>
                      </a:r>
                      <a:r>
                        <a:rPr lang="kk-KZ" sz="1400" dirty="0">
                          <a:latin typeface="Times New Roman" pitchFamily="18" charset="0"/>
                          <a:cs typeface="Times New Roman" pitchFamily="18" charset="0"/>
                        </a:rPr>
                        <a:t>келісім шарттары түзілді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58204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kk-KZ" sz="2800" b="1" cap="none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Сауалнамалар (білімгерлердің, </a:t>
            </a:r>
            <a:r>
              <a:rPr lang="kk-KZ" sz="2800" b="1" cap="none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жұмыс берушілердің</a:t>
            </a:r>
            <a:r>
              <a:rPr lang="kk-KZ" sz="2800" b="1" cap="none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, түлектердің, басқа қызығушы тараптардың) нәтижелері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83484193"/>
              </p:ext>
            </p:extLst>
          </p:nvPr>
        </p:nvGraphicFramePr>
        <p:xfrm>
          <a:off x="457200" y="1600200"/>
          <a:ext cx="822960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kk-KZ" dirty="0">
                          <a:latin typeface="Times New Roman" pitchFamily="18" charset="0"/>
                          <a:cs typeface="Times New Roman" pitchFamily="18" charset="0"/>
                        </a:rPr>
                        <a:t>Саулнамалар түрі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>
                          <a:latin typeface="Times New Roman" pitchFamily="18" charset="0"/>
                          <a:cs typeface="Times New Roman" pitchFamily="18" charset="0"/>
                        </a:rPr>
                        <a:t>Нәтижесі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kk-KZ" sz="1800" dirty="0">
                          <a:latin typeface="Times New Roman" pitchFamily="18" charset="0"/>
                          <a:cs typeface="Times New Roman" pitchFamily="18" charset="0"/>
                        </a:rPr>
                        <a:t>Жұмыс берушілердің ББ-на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80%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kk-KZ" dirty="0">
                          <a:latin typeface="Times New Roman" pitchFamily="18" charset="0"/>
                          <a:cs typeface="Times New Roman" pitchFamily="18" charset="0"/>
                        </a:rPr>
                        <a:t>Оқытушы студенттер көзімен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4,80 </a:t>
                      </a:r>
                      <a:r>
                        <a:rPr lang="kk-KZ" dirty="0">
                          <a:latin typeface="Times New Roman" pitchFamily="18" charset="0"/>
                          <a:cs typeface="Times New Roman" pitchFamily="18" charset="0"/>
                        </a:rPr>
                        <a:t>балл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kk-KZ" dirty="0">
                          <a:latin typeface="Times New Roman" pitchFamily="18" charset="0"/>
                          <a:cs typeface="Times New Roman" pitchFamily="18" charset="0"/>
                        </a:rPr>
                        <a:t>Түлектер</a:t>
                      </a:r>
                      <a:r>
                        <a:rPr lang="kk-KZ" baseline="0" dirty="0">
                          <a:latin typeface="Times New Roman" pitchFamily="18" charset="0"/>
                          <a:cs typeface="Times New Roman" pitchFamily="18" charset="0"/>
                        </a:rPr>
                        <a:t> үшін бағалау саулнамасы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85%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58204" cy="1143000"/>
          </a:xfrm>
        </p:spPr>
        <p:txBody>
          <a:bodyPr/>
          <a:lstStyle/>
          <a:p>
            <a:pPr algn="ctr"/>
            <a:r>
              <a:rPr lang="kk-KZ" sz="3200" b="1" cap="none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Түлектердің жұмысқа орналасу нәтижелері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00544551"/>
              </p:ext>
            </p:extLst>
          </p:nvPr>
        </p:nvGraphicFramePr>
        <p:xfrm>
          <a:off x="457200" y="1600200"/>
          <a:ext cx="8229600" cy="166384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35732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42876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328718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675012">
                <a:tc>
                  <a:txBody>
                    <a:bodyPr/>
                    <a:lstStyle/>
                    <a:p>
                      <a:pPr algn="ctr"/>
                      <a:r>
                        <a:rPr lang="kk-KZ" dirty="0">
                          <a:latin typeface="Times New Roman" pitchFamily="18" charset="0"/>
                          <a:cs typeface="Times New Roman" pitchFamily="18" charset="0"/>
                        </a:rPr>
                        <a:t>ББ атауы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2022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2023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2024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98883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6В01404 – Б</a:t>
                      </a:r>
                      <a:r>
                        <a:rPr lang="kk-KZ" b="1" dirty="0" smtClean="0">
                          <a:latin typeface="Times New Roman" pitchFamily="18" charset="0"/>
                          <a:cs typeface="Times New Roman" pitchFamily="18" charset="0"/>
                        </a:rPr>
                        <a:t>астапқы әскери дайындық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92</a:t>
                      </a:r>
                      <a:r>
                        <a:rPr lang="en-US" b="1" dirty="0" smtClean="0"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85</a:t>
                      </a:r>
                      <a:r>
                        <a:rPr lang="en-US" b="1" dirty="0" smtClean="0"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87</a:t>
                      </a:r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  <a:endParaRPr lang="ru-RU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58204" cy="1368412"/>
          </a:xfrm>
        </p:spPr>
        <p:txBody>
          <a:bodyPr>
            <a:normAutofit fontScale="90000"/>
          </a:bodyPr>
          <a:lstStyle/>
          <a:p>
            <a:pPr algn="ctr"/>
            <a:r>
              <a:rPr lang="kk-KZ" b="1" cap="none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Қазақстандық  </a:t>
            </a:r>
            <a:r>
              <a:rPr lang="kk-KZ" b="1" cap="none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университеттермен серіктестік жұмыстар нәтижелері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26538398"/>
              </p:ext>
            </p:extLst>
          </p:nvPr>
        </p:nvGraphicFramePr>
        <p:xfrm>
          <a:off x="395536" y="1988840"/>
          <a:ext cx="8229600" cy="3032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kk-KZ" dirty="0">
                          <a:latin typeface="Times New Roman" pitchFamily="18" charset="0"/>
                          <a:cs typeface="Times New Roman" pitchFamily="18" charset="0"/>
                        </a:rPr>
                        <a:t>Қазақстандық ЖОО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dirty="0">
                          <a:latin typeface="Times New Roman" pitchFamily="18" charset="0"/>
                          <a:cs typeface="Times New Roman" pitchFamily="18" charset="0"/>
                        </a:rPr>
                        <a:t>Серіктестік</a:t>
                      </a:r>
                      <a:r>
                        <a:rPr lang="kk-KZ" baseline="0" dirty="0">
                          <a:latin typeface="Times New Roman" pitchFamily="18" charset="0"/>
                          <a:cs typeface="Times New Roman" pitchFamily="18" charset="0"/>
                        </a:rPr>
                        <a:t> жұмыс нәтижесі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dirty="0">
                          <a:latin typeface="Times New Roman" pitchFamily="18" charset="0"/>
                          <a:cs typeface="Times New Roman" pitchFamily="18" charset="0"/>
                        </a:rPr>
                        <a:t>Мерзімі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Е.Букетов</a:t>
                      </a:r>
                      <a:r>
                        <a:rPr lang="kk-K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атындағы Қарағанды мемлекеттік университеті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dirty="0">
                          <a:latin typeface="Times New Roman" pitchFamily="18" charset="0"/>
                          <a:cs typeface="Times New Roman" pitchFamily="18" charset="0"/>
                        </a:rPr>
                        <a:t>Келісім шарт 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  <a:r>
                        <a:rPr lang="kk-KZ" baseline="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kk-K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21/1221 15.03.2015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65256">
                <a:tc>
                  <a:txBody>
                    <a:bodyPr/>
                    <a:lstStyle/>
                    <a:p>
                      <a:endParaRPr lang="ru-RU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ru-RU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ru-RU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2839</TotalTime>
  <Words>1583</Words>
  <Application>Microsoft Office PowerPoint</Application>
  <PresentationFormat>Экран (4:3)</PresentationFormat>
  <Paragraphs>304</Paragraphs>
  <Slides>21</Slides>
  <Notes>6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2" baseType="lpstr">
      <vt:lpstr>Тема Office</vt:lpstr>
      <vt:lpstr>6В01404 – Бастапқы әскери дайындық (01.02.2025) білім беру бағдарламасын бағалау есебі  </vt:lpstr>
      <vt:lpstr>Білім беру бағдарламасының сипаттамасы</vt:lpstr>
      <vt:lpstr>Білімгерлердің контингентін қалыптастыру нәтижелері</vt:lpstr>
      <vt:lpstr>ББ білікті оқытушылармен қамтамасыз етілуі  (1-қосымшаға сәйкес)</vt:lpstr>
      <vt:lpstr>ББ оқу-әдістемелік қамтамасыз етілуі  (1 қосымшаға сәйкес)</vt:lpstr>
      <vt:lpstr>Жұмыс берушілермен, мемлекеттік билік органдарымен, бизнес өкілдерімен байланыс нәтижелері</vt:lpstr>
      <vt:lpstr>Сауалнамалар (білімгерлердің, жұмыс берушілердің, түлектердің, басқа қызығушы тараптардың) нәтижелері</vt:lpstr>
      <vt:lpstr>Түлектердің жұмысқа орналасу нәтижелері</vt:lpstr>
      <vt:lpstr>Қазақстандық  университеттермен серіктестік жұмыстар нәтижелері</vt:lpstr>
      <vt:lpstr>Соңғы 3-5- жылда ББ қатысқан рейтинг нәтижелері</vt:lpstr>
      <vt:lpstr>SWOT талдау</vt:lpstr>
      <vt:lpstr>Жұмыс берушілердің ұсыныстары  Ж.Ташенов атындағы №23 IT мектеп-лицейі</vt:lpstr>
      <vt:lpstr>Түлектердің ұсыныстары  Балалавриат</vt:lpstr>
      <vt:lpstr>«Педагог»  кәсіби стандарты (2022 жылғы 15 желтоқсан №500 бұйрық)</vt:lpstr>
      <vt:lpstr>6В01404 – Бастапқы әскери дайындық бағытындағы ББ атрибуттары</vt:lpstr>
      <vt:lpstr>6В0404 –Бастапқы әскери дайындық мұғалімдерін даярлау бағытындағы түлектің моделі</vt:lpstr>
      <vt:lpstr>Білім беру бағдарламасының мақсаты</vt:lpstr>
      <vt:lpstr>6В01404 – Бастапқы әскери дайындық мұғалімдерін даярлау бағытындағы ББ оқыту нәтижелері</vt:lpstr>
      <vt:lpstr>6В01404 – Бастапқы әскери дайындық мұғалімдерін даярлау бағытындағы ББ оқыту нәтижелері</vt:lpstr>
      <vt:lpstr>6В01404 – Бастапқы әскери дайындық және пәндер тізімі</vt:lpstr>
      <vt:lpstr>ББ жақсарту ұсыныстары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Формирование ключевых компетенций на уроках русского языка</dc:title>
  <dc:creator>Admin</dc:creator>
  <cp:lastModifiedBy>User</cp:lastModifiedBy>
  <cp:revision>320</cp:revision>
  <dcterms:created xsi:type="dcterms:W3CDTF">2021-11-03T08:07:19Z</dcterms:created>
  <dcterms:modified xsi:type="dcterms:W3CDTF">2025-02-28T03:28:27Z</dcterms:modified>
</cp:coreProperties>
</file>